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F18B21"/>
    <a:srgbClr val="7D868C"/>
    <a:srgbClr val="808000"/>
    <a:srgbClr val="408000"/>
    <a:srgbClr val="108001"/>
    <a:srgbClr val="CBCFD1"/>
    <a:srgbClr val="015068"/>
    <a:srgbClr val="0885AC"/>
    <a:srgbClr val="076F91"/>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97" autoAdjust="0"/>
    <p:restoredTop sz="72656" autoAdjust="0"/>
  </p:normalViewPr>
  <p:slideViewPr>
    <p:cSldViewPr snapToGrid="0">
      <p:cViewPr varScale="1">
        <p:scale>
          <a:sx n="59" d="100"/>
          <a:sy n="59" d="100"/>
        </p:scale>
        <p:origin x="240" y="129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a:t>
            </a:r>
            <a:r>
              <a:rPr lang="en-US" baseline="0" dirty="0" smtClean="0"/>
              <a:t> this point you are </a:t>
            </a:r>
            <a:r>
              <a:rPr lang="en-US" dirty="0" smtClean="0"/>
              <a:t>presented with information that describes the cookbook. Starting on the right-hand side we see the individuals that maintain the cookbook, a link to view the source details, last updated date, supported platforms, licensing, and a link to download the cookbook.</a:t>
            </a:r>
          </a:p>
          <a:p>
            <a:endParaRPr lang="en-US" dirty="0" smtClean="0"/>
          </a:p>
          <a:p>
            <a:r>
              <a:rPr lang="en-US" dirty="0" smtClean="0"/>
              <a:t>On the left, we are presented with the various ways we can install the cookbook, the README that describes information about the cookbook, any cookbooks that this cookbook may depend on, a history of the changes, and its food critic rating--which is a code evaluator for best practices.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97995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area to focus most of your attention from the beginning is the README. The README describes the various attributes that are defined within the cookbook and the purpose of the recipe. This is the same README file found in the cookbooks we currently have within our organization. This one, however, has had far more details added to give new users like us the ability to understand more quickly what the cookbook does and how it does it.</a:t>
            </a:r>
          </a:p>
          <a:p>
            <a:endParaRPr lang="en-US" dirty="0" smtClean="0"/>
          </a:p>
          <a:p>
            <a:r>
              <a:rPr lang="en-US" dirty="0" smtClean="0"/>
              <a:t>Reading and understanding the README at a glance is difficult. It is a skill that comes with time. For the haproxy cookbook, there is an defined attribute that establishes the members</a:t>
            </a:r>
            <a:r>
              <a:rPr lang="en-US" baseline="0" dirty="0" smtClean="0"/>
              <a:t> that receive the proxy requests from the load balancer. This is available in a node attribute available through `node['haproxy']['members']`.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68968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this point we have seen how node attributes are defined by Ohai but cookbooks also have this ability to define node attributes. These node attributes are different than the ones defined by Ohai as well. Ohai attributes are considered automatic attributes and generally inalienable characteristics about the node.</a:t>
            </a:r>
          </a:p>
          <a:p>
            <a:endParaRPr lang="en-US" dirty="0" smtClean="0"/>
          </a:p>
          <a:p>
            <a:r>
              <a:rPr lang="en-US" dirty="0" smtClean="0"/>
              <a:t>Attributes defined in a cookbook are not considered automatic. They are simply default values that we may change. There are many ways that we provide new default values for these. One way that we will learn is defining a wrapper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1906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wrapper cookbook is a new cookbook that encapsulates the functionality of the original cookbook but allows us to define new default values for the recipes. </a:t>
            </a:r>
          </a:p>
          <a:p>
            <a:endParaRPr lang="en-US" dirty="0" smtClean="0"/>
          </a:p>
          <a:p>
            <a:r>
              <a:rPr lang="en-US" dirty="0" smtClean="0"/>
              <a:t>This is a common method for overriding cookbooks because it allows us to leave the original cookbook untouched. We simply provide new default values that we want and then include the recipes that we want to run.</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generate our wrapper cookbook named myhaproxy. Traditionally we would name the cookbook with a prefix of the name of our company and then follow it by the cookbook name 'company-cookbook'.</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632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a:t>
            </a:r>
            <a:r>
              <a:rPr lang="en-US" baseline="0" dirty="0" smtClean="0"/>
              <a:t> to your chef-repo directory and then </a:t>
            </a:r>
            <a:r>
              <a:rPr lang="en-US" dirty="0" smtClean="0"/>
              <a:t>generate your new cookbook.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generate cookbook command needs</a:t>
            </a:r>
            <a:r>
              <a:rPr lang="en-US" baseline="0" dirty="0" smtClean="0"/>
              <a:t> the path in the name of the cookbook here to ensure that it generates the cookbook in the cookbooks directory. Without it the cookbook will be generated within the root of the chef repository. If that happens simply have the learner move the newly generated cookbook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39429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up a dependency within your haproxy cookbook. Establishing this dependency informs the Chef Server that whenever you deliver this cookbook to a node, you should also deliver with it the mentioned dependent cookbooks. </a:t>
            </a:r>
          </a:p>
          <a:p>
            <a:endParaRPr lang="en-US" dirty="0" smtClean="0"/>
          </a:p>
          <a:p>
            <a:r>
              <a:rPr lang="en-US" dirty="0" smtClean="0"/>
              <a:t>This is important because your cookbook is simply going to set up new default values and then execute the recipes defined in the original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854302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you have the dependency on the haproxy cookbook in your wrapper cookbook, you need to learn what new default values you need to add to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6444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Currently the haproxy cookbook assumes that there are two different services running on the localhost at port 4000 and port 4001. The haproxy process will relay messages to itself to those two ports. </a:t>
            </a:r>
          </a:p>
          <a:p>
            <a:endParaRPr lang="en-US" dirty="0" smtClean="0"/>
          </a:p>
          <a:p>
            <a:r>
              <a:rPr lang="en-US" dirty="0" smtClean="0"/>
              <a:t>That is not our configuration. First, we currently only have one system that we want to route traffic. Second, we want to have the traffic routed not to localhost but instead to our webserver,</a:t>
            </a:r>
            <a:r>
              <a:rPr lang="en-US" baseline="0" dirty="0" smtClean="0"/>
              <a:t> node1, which </a:t>
            </a:r>
            <a:r>
              <a:rPr lang="en-US" dirty="0" smtClean="0"/>
              <a:t>will have</a:t>
            </a:r>
            <a:r>
              <a:rPr lang="en-US" baseline="0" dirty="0" smtClean="0"/>
              <a:t> </a:t>
            </a:r>
            <a:r>
              <a:rPr lang="en-US" dirty="0" smtClean="0"/>
              <a:t>a completely different hostname and IP</a:t>
            </a:r>
            <a:r>
              <a:rPr lang="en-US" baseline="0" dirty="0" smtClean="0"/>
              <a:t> </a:t>
            </a:r>
            <a:r>
              <a:rPr lang="en-US" dirty="0" smtClean="0"/>
              <a:t>address.</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04532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This new default value for the haproxy members needs to define the information about the webserver node, node1. So you need to capture the node's public host name and public IP address.</a:t>
            </a:r>
            <a:endParaRPr lang="en-US" dirty="0" smtClean="0"/>
          </a:p>
          <a:p>
            <a:endParaRPr lang="en-US" dirty="0" smtClean="0"/>
          </a:p>
          <a:p>
            <a:r>
              <a:rPr lang="en-US" dirty="0" smtClean="0"/>
              <a:t>The 'knife</a:t>
            </a:r>
            <a:r>
              <a:rPr lang="en-US" baseline="0" dirty="0" smtClean="0"/>
              <a:t> node show' command will display information about the node. You can ask to see a specific attribute on a node with the –a flag or the --attribute flag.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2556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You can display the IP address of node1 with the '-a' flag and specifying the attribute 'ipaddress'.</a:t>
            </a:r>
          </a:p>
          <a:p>
            <a:endParaRPr lang="en-US" baseline="0" dirty="0" smtClean="0"/>
          </a:p>
          <a:p>
            <a:r>
              <a:rPr lang="en-US" dirty="0" smtClean="0"/>
              <a:t>With cloud providers that generate machines for you often assign internal IP addresses, those values may not work properly.</a:t>
            </a:r>
          </a:p>
          <a:p>
            <a:endParaRPr lang="en-US" dirty="0" smtClean="0"/>
          </a:p>
          <a:p>
            <a:r>
              <a:rPr lang="en-US" dirty="0" smtClean="0"/>
              <a:t>Instructor</a:t>
            </a:r>
            <a:r>
              <a:rPr lang="en-US" baseline="0" dirty="0" smtClean="0"/>
              <a:t> Note: The IP addresses of the nodes that were used during the creation of this training were based on Amazon Web Services (AWS). The address reported by </a:t>
            </a:r>
            <a:r>
              <a:rPr lang="en-US" baseline="0" dirty="0" err="1" smtClean="0"/>
              <a:t>Ohai</a:t>
            </a:r>
            <a:r>
              <a:rPr lang="en-US" baseline="0" dirty="0" smtClean="0"/>
              <a:t> is often the private, internal address.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527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cookbooks on the Chef Super Market, create a wrapper cookbook, replace the existing default values, upload a cookbook to Chef Server, and bootstrap a new node that runs </a:t>
            </a:r>
            <a:r>
              <a:rPr lang="en-US" sz="1200" kern="1200" baseline="0" smtClean="0">
                <a:solidFill>
                  <a:schemeClr val="tx1"/>
                </a:solidFill>
                <a:effectLst/>
                <a:latin typeface="Arial" panose="020B0604020202020204" pitchFamily="34" charset="0"/>
                <a:ea typeface="+mn-ea"/>
                <a:cs typeface="Arial" panose="020B0604020202020204" pitchFamily="34" charset="0"/>
              </a:rPr>
              <a:t>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605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reason</a:t>
            </a:r>
            <a:r>
              <a:rPr lang="en-US" baseline="0" dirty="0" smtClean="0"/>
              <a:t> </a:t>
            </a:r>
            <a:r>
              <a:rPr lang="en-US" dirty="0" smtClean="0"/>
              <a:t>you may need to ask the node for a different set of attributes</a:t>
            </a:r>
            <a:r>
              <a:rPr lang="en-US" baseline="0" dirty="0" smtClean="0"/>
              <a:t> is that we are using Amazon as a cloud provider for our instances. These instances are displaying the internal IP address when we ask for the ipaddress attribute.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Ohai collects attributes from the current cloud provider and makes them available in an attribute named 'cloud'. We can look at the cloud attribute on our first node and see that it returns for us information about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44245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node1, you will see the local, private, and public connection information.</a:t>
            </a:r>
          </a:p>
          <a:p>
            <a:endParaRPr lang="en-US" baseline="0" dirty="0" smtClean="0"/>
          </a:p>
          <a:p>
            <a:r>
              <a:rPr lang="en-US" baseline="0" dirty="0" smtClean="0"/>
              <a:t>Capture and write down the public hostname and the public ipv4 address of node1.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within the myhaproxy cookbook you will use the include_recipe method to specify the fully-qualified name of the cookbook and recipe that you want to execute. In this case, when you run your wrapped cookbooks recipe,</a:t>
            </a:r>
            <a:r>
              <a:rPr lang="en-US" baseline="0" dirty="0" smtClean="0"/>
              <a:t> you'll </a:t>
            </a:r>
            <a:r>
              <a:rPr lang="en-US" dirty="0" smtClean="0"/>
              <a:t>want it to run the original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Without changing anything any further, using this cookbook will simply execute the original cookbooks' recipe with all the same default values.</a:t>
            </a:r>
            <a:r>
              <a:rPr lang="en-US" baseline="0" dirty="0" smtClean="0"/>
              <a:t> </a:t>
            </a:r>
            <a:r>
              <a:rPr lang="en-US" dirty="0" smtClean="0"/>
              <a:t>Before you execute that recipe,</a:t>
            </a:r>
            <a:r>
              <a:rPr lang="en-US" baseline="0" dirty="0" smtClean="0"/>
              <a:t> you'll need</a:t>
            </a:r>
            <a:r>
              <a:rPr lang="en-US" dirty="0" smtClean="0"/>
              <a:t> to override the default values with your own.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a:t>
            </a:r>
            <a:r>
              <a:rPr lang="en-US" baseline="0" dirty="0" smtClean="0"/>
              <a:t> </a:t>
            </a:r>
            <a:r>
              <a:rPr lang="en-US" dirty="0" smtClean="0"/>
              <a:t>and</a:t>
            </a:r>
            <a:r>
              <a:rPr lang="en-US" baseline="0" dirty="0" smtClean="0"/>
              <a:t> </a:t>
            </a:r>
            <a:r>
              <a:rPr lang="en-US" dirty="0" smtClean="0"/>
              <a:t>paste the original default values into your recipe,</a:t>
            </a:r>
            <a:r>
              <a:rPr lang="en-US" baseline="0" dirty="0" smtClean="0"/>
              <a:t> as shown here.</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68605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one of the entries within</a:t>
            </a:r>
            <a:r>
              <a:rPr lang="en-US" baseline="0" dirty="0" smtClean="0"/>
              <a:t> the members array (shown in red)</a:t>
            </a:r>
            <a:r>
              <a:rPr lang="en-US" dirty="0" smtClean="0"/>
              <a:t>.</a:t>
            </a:r>
          </a:p>
          <a:p>
            <a:endParaRPr lang="en-US" dirty="0" smtClean="0"/>
          </a:p>
          <a:p>
            <a:r>
              <a:rPr lang="en-US" dirty="0" smtClean="0"/>
              <a:t>Then update the information for the remaining member</a:t>
            </a:r>
            <a:r>
              <a:rPr lang="en-US" baseline="0" dirty="0" smtClean="0"/>
              <a:t> </a:t>
            </a:r>
            <a:r>
              <a:rPr lang="en-US" dirty="0" smtClean="0"/>
              <a:t>to include the public ipaddress</a:t>
            </a:r>
            <a:r>
              <a:rPr lang="en-US" baseline="0" dirty="0" smtClean="0"/>
              <a:t> and hostname for </a:t>
            </a:r>
            <a:r>
              <a:rPr lang="en-US" dirty="0" smtClean="0"/>
              <a:t>node1</a:t>
            </a:r>
            <a:r>
              <a:rPr lang="en-US" baseline="0" dirty="0" smtClean="0"/>
              <a:t> (shown in green).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06044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To replace a default attribute in a recipe you have to use: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t>
            </a:r>
            <a:r>
              <a:rPr lang="en-US" sz="1200" kern="1200" dirty="0" err="1" smtClean="0">
                <a:solidFill>
                  <a:schemeClr val="tx1"/>
                </a:solidFill>
                <a:effectLst/>
                <a:latin typeface="Arial" panose="020B0604020202020204" pitchFamily="34" charset="0"/>
                <a:ea typeface="+mn-ea"/>
                <a:cs typeface="Arial" panose="020B0604020202020204" pitchFamily="34" charset="0"/>
              </a:rPr>
              <a:t>node.</a:t>
            </a:r>
            <a:r>
              <a:rPr lang="en-US" sz="1200" b="1" kern="1200" dirty="0" err="1" smtClean="0">
                <a:solidFill>
                  <a:schemeClr val="tx1"/>
                </a:solidFill>
                <a:effectLst/>
                <a:latin typeface="Arial" panose="020B0604020202020204" pitchFamily="34" charset="0"/>
                <a:ea typeface="+mn-ea"/>
                <a:cs typeface="Arial" panose="020B0604020202020204" pitchFamily="34" charset="0"/>
              </a:rPr>
              <a:t>default</a:t>
            </a:r>
            <a:r>
              <a:rPr lang="en-US" sz="1200" kern="1200" dirty="0" smtClean="0">
                <a:solidFill>
                  <a:schemeClr val="tx1"/>
                </a:solidFill>
                <a:effectLst/>
                <a:latin typeface="Arial" panose="020B0604020202020204" pitchFamily="34" charset="0"/>
                <a:ea typeface="+mn-ea"/>
                <a:cs typeface="Arial" panose="020B0604020202020204" pitchFamily="34" charset="0"/>
              </a:rPr>
              <a:t>['haproxy']['members']...'</a:t>
            </a:r>
          </a:p>
          <a:p>
            <a:r>
              <a:rPr lang="en-US" sz="1200" kern="1200" dirty="0" smtClean="0">
                <a:solidFill>
                  <a:schemeClr val="tx1"/>
                </a:solidFill>
                <a:effectLst/>
                <a:latin typeface="Arial" panose="020B0604020202020204" pitchFamily="34" charset="0"/>
                <a:ea typeface="+mn-ea"/>
                <a:cs typeface="Arial" panose="020B0604020202020204" pitchFamily="34" charset="0"/>
              </a:rPr>
              <a:t> </a:t>
            </a:r>
          </a:p>
          <a:p>
            <a:r>
              <a:rPr lang="en-US" sz="1200" kern="1200" dirty="0" smtClean="0">
                <a:solidFill>
                  <a:schemeClr val="tx1"/>
                </a:solidFill>
                <a:effectLst/>
                <a:latin typeface="Arial" panose="020B0604020202020204" pitchFamily="34" charset="0"/>
                <a:ea typeface="+mn-ea"/>
                <a:cs typeface="Arial" panose="020B0604020202020204" pitchFamily="34" charset="0"/>
              </a:rPr>
              <a:t>So you need to change: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'node['haproxy']['members']' to '</a:t>
            </a:r>
            <a:r>
              <a:rPr lang="en-US" sz="1200" kern="1200" dirty="0" err="1" smtClean="0">
                <a:solidFill>
                  <a:schemeClr val="tx1"/>
                </a:solidFill>
                <a:effectLst/>
                <a:latin typeface="Arial" panose="020B0604020202020204" pitchFamily="34" charset="0"/>
                <a:ea typeface="+mn-ea"/>
                <a:cs typeface="Arial" panose="020B0604020202020204" pitchFamily="34" charset="0"/>
              </a:rPr>
              <a:t>node.</a:t>
            </a:r>
            <a:r>
              <a:rPr lang="en-US" sz="1200" b="1" kern="1200" dirty="0" err="1" smtClean="0">
                <a:solidFill>
                  <a:schemeClr val="tx1"/>
                </a:solidFill>
                <a:effectLst/>
                <a:latin typeface="Arial" panose="020B0604020202020204" pitchFamily="34" charset="0"/>
                <a:ea typeface="+mn-ea"/>
                <a:cs typeface="Arial" panose="020B0604020202020204" pitchFamily="34" charset="0"/>
              </a:rPr>
              <a:t>default</a:t>
            </a:r>
            <a:r>
              <a:rPr lang="en-US" sz="1200" kern="1200" dirty="0" smtClean="0">
                <a:solidFill>
                  <a:schemeClr val="tx1"/>
                </a:solidFill>
                <a:effectLst/>
                <a:latin typeface="Arial" panose="020B0604020202020204" pitchFamily="34" charset="0"/>
                <a:ea typeface="+mn-ea"/>
                <a:cs typeface="Arial" panose="020B0604020202020204" pitchFamily="34" charset="0"/>
              </a:rPr>
              <a:t>['haproxy']['members']'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805153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final default recipe for the wrapper cookbook 'myhaproxy' looks like the above. </a:t>
            </a:r>
          </a:p>
          <a:p>
            <a:endParaRPr lang="en-US" baseline="0" dirty="0" smtClean="0"/>
          </a:p>
          <a:p>
            <a:r>
              <a:rPr lang="en-US" baseline="0" dirty="0" smtClean="0"/>
              <a:t>Save your recipe </a:t>
            </a:r>
            <a:r>
              <a:rPr lang="en-US" dirty="0" smtClean="0"/>
              <a:t>file</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61727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have completed creating</a:t>
            </a:r>
            <a:r>
              <a:rPr lang="en-US" baseline="0" dirty="0" smtClean="0"/>
              <a:t> </a:t>
            </a:r>
            <a:r>
              <a:rPr lang="en-US" dirty="0" smtClean="0"/>
              <a:t>the wrapper cookbook. It is time to upload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54351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a:p>
            <a:endParaRPr lang="en-US" dirty="0" smtClean="0"/>
          </a:p>
          <a:p>
            <a:r>
              <a:rPr lang="en-US" dirty="0" smtClean="0"/>
              <a:t>Instructor Note: Allow 5 minutes to complete</a:t>
            </a:r>
            <a:r>
              <a:rPr lang="en-US" baseline="0" dirty="0" smtClean="0"/>
              <a:t>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a:t>
            </a:r>
          </a:p>
          <a:p>
            <a:endParaRPr lang="en-US" dirty="0" smtClean="0"/>
          </a:p>
          <a:p>
            <a:r>
              <a:rPr lang="en-US" dirty="0" smtClean="0"/>
              <a:t>You change 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load balancer. </a:t>
            </a:r>
          </a:p>
          <a:p>
            <a:endParaRPr lang="en-US" dirty="0" smtClean="0"/>
          </a:p>
          <a:p>
            <a:r>
              <a:rPr lang="en-US" dirty="0" smtClean="0"/>
              <a:t>A load balancer is able to receive requests and relay them to other systems. In our case, we specifically want to use the load balancer to balance the entire traffic load between one or more systems.</a:t>
            </a:r>
          </a:p>
          <a:p>
            <a:endParaRPr lang="en-US" dirty="0" smtClean="0"/>
          </a:p>
          <a:p>
            <a:r>
              <a:rPr lang="en-US" dirty="0" smtClean="0"/>
              <a:t>This means we will need to establish a new node within our organization, install the necessary software to make the node a load balancer,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that is complete</a:t>
            </a:r>
            <a:r>
              <a:rPr lang="en-US" baseline="0" dirty="0" smtClean="0"/>
              <a:t> you </a:t>
            </a:r>
            <a:r>
              <a:rPr lang="en-US" dirty="0" smtClean="0"/>
              <a:t>can verify that you've uploaded your cookbook and all of its dependencies.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28911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myhaproxy cookbook's default recipe is ready to be assigned to a run list of a node. So we'll need another node. The</a:t>
            </a:r>
            <a:r>
              <a:rPr lang="en-US" baseline="0" dirty="0" smtClean="0"/>
              <a:t> new load balancer node.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786870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Bootstrap this node</a:t>
            </a:r>
            <a:r>
              <a:rPr lang="en-US" baseline="0" dirty="0" smtClean="0"/>
              <a:t> the </a:t>
            </a:r>
            <a:r>
              <a:rPr lang="en-US" dirty="0" smtClean="0"/>
              <a:t>same as you did before</a:t>
            </a:r>
            <a:r>
              <a:rPr lang="en-US" baseline="0" dirty="0" smtClean="0"/>
              <a:t> </a:t>
            </a:r>
            <a:r>
              <a:rPr lang="en-US" dirty="0" smtClean="0"/>
              <a:t>but this time define the run list to converge the myhaproxy's default recipe.</a:t>
            </a:r>
            <a:r>
              <a:rPr lang="en-US" baseline="0" dirty="0" smtClean="0"/>
              <a:t> </a:t>
            </a:r>
            <a:r>
              <a:rPr lang="en-US" dirty="0" smtClean="0"/>
              <a:t>After setting that value, SSH into that node with the provided user name and password. Then run 'sudo chef-client' to apply the recipes defined in this node's run list.</a:t>
            </a:r>
            <a:r>
              <a:rPr lang="en-US" baseline="0" dirty="0" smtClean="0"/>
              <a:t> </a:t>
            </a:r>
            <a:r>
              <a:rPr lang="en-US" dirty="0" smtClean="0"/>
              <a:t>Then verify that your new node's default website is properly redirecting traffic to the original web node you previously set up.</a:t>
            </a:r>
          </a:p>
          <a:p>
            <a:endParaRPr lang="en-US" dirty="0" smtClean="0"/>
          </a:p>
          <a:p>
            <a:r>
              <a:rPr lang="en-US" dirty="0" smtClean="0"/>
              <a:t>Instructor Note: Allow 12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81072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you</a:t>
            </a:r>
            <a:r>
              <a:rPr lang="en-US" baseline="0" dirty="0" smtClean="0"/>
              <a:t> </a:t>
            </a:r>
            <a:r>
              <a:rPr lang="en-US" dirty="0" smtClean="0"/>
              <a:t>bootstrap a new node named node2.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76629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the node is bootstrapped, validate that it was added correctly to the organization.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8850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Define an initial run list for that node to converge the default recipe of the myhaproxy cookbook.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92435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Ensure the run list has been set correctly</a:t>
            </a:r>
            <a:r>
              <a:rPr lang="en-US" baseline="0" dirty="0" smtClean="0"/>
              <a:t> for node2.</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31743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asked you to login to that remote node and run 'sudo chef-client' to apply the new run list defined for that node. This does in fact work but considering that we may need to execute this command for this node and many future nodes, it seems like a lot of windows and commands that we would need to execute.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3660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 to how we installed and configured apache on our first node, we could do the same thing here with a load balancer. We could learn the package name for the application 'haproxy', learn which file manages the configuration, learn how to compose the configuration with custom values, and then manage the service.</a:t>
            </a:r>
          </a:p>
          <a:p>
            <a:endParaRPr lang="en-US" dirty="0" smtClean="0"/>
          </a:p>
          <a:p>
            <a:r>
              <a:rPr lang="en-US" dirty="0" smtClean="0"/>
              <a:t>Package, Template and Service are the core of configuration management. Nearly all the recipes you write for an application will center on</a:t>
            </a:r>
            <a:r>
              <a:rPr lang="en-US" baseline="0" dirty="0" smtClean="0"/>
              <a:t> </a:t>
            </a:r>
            <a:r>
              <a:rPr lang="en-US" dirty="0" smtClean="0"/>
              <a:t>using these three resources. We could spend some time focused on composing the cookbook recipe and testing it on our platform with our custom configuration.</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59614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make our lives easier, the 'knife' command provides a subcommand named 'ssh' that allows us to execute a command across multiple nodes that match a specified search query.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94308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There are a lot of options for defining the search criteria that we will continue to explore. The most important criteria in this instance is star-colon-star. This means that we want to issue a command to all nodes. </a:t>
            </a:r>
          </a:p>
          <a:p>
            <a:r>
              <a:rPr lang="en-US" sz="1200" kern="1200" dirty="0" smtClean="0">
                <a:solidFill>
                  <a:schemeClr val="tx1"/>
                </a:solidFill>
                <a:effectLst/>
                <a:latin typeface="Arial" panose="020B0604020202020204" pitchFamily="34" charset="0"/>
                <a:ea typeface="+mn-ea"/>
                <a:cs typeface="Arial" panose="020B0604020202020204" pitchFamily="34" charset="0"/>
              </a:rPr>
              <a:t> </a:t>
            </a:r>
          </a:p>
          <a:p>
            <a:r>
              <a:rPr lang="en-US" sz="1200" kern="1200" dirty="0" smtClean="0">
                <a:solidFill>
                  <a:schemeClr val="tx1"/>
                </a:solidFill>
                <a:effectLst/>
                <a:latin typeface="Arial" panose="020B0604020202020204" pitchFamily="34" charset="0"/>
                <a:ea typeface="+mn-ea"/>
                <a:cs typeface="Arial" panose="020B0604020202020204" pitchFamily="34" charset="0"/>
              </a:rPr>
              <a:t>So if you want to execute a "sudo chef-client" run for all of your nodes, you should write out this command.</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You would need to provide the user name to log into the system, the password for that system, and then finally the command to execute.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In this way, you could easily ask your nodes to update from your current workstation as long as they all have the same login credentials. For more security, you should likely use SSH keys and forego specifying a username and password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898507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or public</a:t>
            </a:r>
            <a:r>
              <a:rPr lang="en-US" baseline="0" dirty="0" smtClean="0"/>
              <a:t> IP address of your load balancer. It should display the web page of the web server node that the load balancer is configured to serve.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your node running the myhaproxy's cookbook's default recipe--relaying traffic to your first node running the apache cookbook's default recipe--you have moved closer to creating the original topology we set out to define today.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343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In general or about specifically about</a:t>
            </a:r>
            <a:r>
              <a:rPr lang="en-US" baseline="0" dirty="0" smtClean="0"/>
              <a:t> Chef Super Market, wrapper cookbooks, node attributes, the 'knife </a:t>
            </a:r>
            <a:r>
              <a:rPr lang="en-US" baseline="0" dirty="0" err="1" smtClean="0"/>
              <a:t>ssh</a:t>
            </a:r>
            <a:r>
              <a:rPr lang="en-US" baseline="0" dirty="0" smtClean="0"/>
              <a:t>' command.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9277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w</a:t>
            </a:r>
            <a:r>
              <a:rPr lang="en-US" dirty="0" smtClean="0"/>
              <a:t>hat if we</a:t>
            </a:r>
            <a:r>
              <a:rPr lang="en-US" baseline="0" dirty="0" smtClean="0"/>
              <a:t> </a:t>
            </a:r>
            <a:r>
              <a:rPr lang="en-US" dirty="0" smtClean="0"/>
              <a:t>told you someone already wrote that cookbook?</a:t>
            </a:r>
          </a:p>
          <a:p>
            <a:endParaRPr lang="en-US" dirty="0" smtClean="0"/>
          </a:p>
          <a:p>
            <a:r>
              <a:rPr lang="en-US" dirty="0" smtClean="0"/>
              <a:t>Someone already has and that cookbook is available through the community site called Supermarket. Supermarket is a public repository of all the cookbooks shared by other developers, teams, and companies who want to share their knowledge and hard work with you to save you time.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47053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important thing to remember is that on the community site are cookbooks managed by individuals. Chef does not verify or approve the cookbooks found in the Supermarket. These cookbooks solved problems for the original authors and then they decided to share them. This means that the cookbooks you find in the Supermarket may not be built or designed for your platform. It may not take into special consideration your needs and requirements. It may no longer be actively maintained.</a:t>
            </a:r>
          </a:p>
          <a:p>
            <a:endParaRPr lang="en-US" dirty="0" smtClean="0"/>
          </a:p>
          <a:p>
            <a:r>
              <a:rPr lang="en-US" dirty="0" smtClean="0"/>
              <a:t>Even if the cookbook does not work as a whole, there is still value in reading and understand the source code and extracting the pieces you need when creating your own.</a:t>
            </a:r>
            <a:r>
              <a:rPr lang="en-US" baseline="0" dirty="0" smtClean="0"/>
              <a:t> </a:t>
            </a:r>
            <a:r>
              <a:rPr lang="en-US" dirty="0" smtClean="0"/>
              <a:t>With all that said, there is a real benefit to the community site. When you find a cookbook that helps you deliver value quickly, it can be a tremendous boon to your productivity. This is what we are going to take advantage of with the haproxy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9642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find the haproxy (load balancer) cookbook within the community site to learn more about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9272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the Supermarket main page type the search term "haproxy"</a:t>
            </a:r>
            <a:r>
              <a:rPr lang="en-US" baseline="0" dirty="0" smtClean="0"/>
              <a:t> and the click the </a:t>
            </a:r>
            <a:r>
              <a:rPr lang="en-US" b="1" dirty="0" smtClean="0"/>
              <a:t>GO</a:t>
            </a:r>
            <a:r>
              <a:rPr lang="en-US" dirty="0" smtClean="0"/>
              <a:t> button.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Below the search term</a:t>
            </a:r>
            <a:r>
              <a:rPr lang="en-US" baseline="0" dirty="0" smtClean="0"/>
              <a:t> will show us all the matching cookbooks. The haproxy cookbook is in that result set.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0158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usually map one-to-one to a piece of software and usually are named after the piece of software that they manage.</a:t>
            </a:r>
            <a:r>
              <a:rPr lang="en-US" baseline="0" dirty="0" smtClean="0"/>
              <a:t> </a:t>
            </a:r>
            <a:r>
              <a:rPr lang="en-US" dirty="0" smtClean="0"/>
              <a:t>Select the cookbook named haproxy</a:t>
            </a:r>
            <a:r>
              <a:rPr lang="en-US" baseline="0" dirty="0" smtClean="0"/>
              <a:t> </a:t>
            </a:r>
            <a:r>
              <a:rPr lang="en-US" dirty="0" smtClean="0"/>
              <a:t>from the search results</a:t>
            </a:r>
            <a:r>
              <a:rPr lang="en-US" baseline="0" dirty="0" smtClean="0"/>
              <a:t>.</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0747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596239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7970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42645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88431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0814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82712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729638" y="482873"/>
            <a:ext cx="1861844" cy="18618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hyperlink" Target="https://docs.chef.io/attributes.html" TargetMode="External"/><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supermarket.html#wrapper-cookbooks" TargetMode="External"/><Relationship Id="rId4" Type="http://schemas.openxmlformats.org/officeDocument/2006/relationships/hyperlink" Target="https://www.chef.io/blog/2013/12/03/doing-wrapper-cookbooks-right/" TargetMode="External"/><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hyperlink" Target="https://docs.chef.io/supermarket.html#wrapper-cookbooks" TargetMode="External"/><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2.xml"/><Relationship Id="rId3" Type="http://schemas.openxmlformats.org/officeDocument/2006/relationships/image" Target="../media/image2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hyperlink" Target="https://supermarket.chef.io"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hyperlink" Target="https://supermarket.chef.io/" TargetMode="External"/><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Community Cookbooks</a:t>
            </a:r>
          </a:p>
        </p:txBody>
      </p:sp>
      <p:sp>
        <p:nvSpPr>
          <p:cNvPr id="3" name="Subtitle 2"/>
          <p:cNvSpPr>
            <a:spLocks noGrp="1"/>
          </p:cNvSpPr>
          <p:nvPr>
            <p:ph type="subTitle" idx="1"/>
          </p:nvPr>
        </p:nvSpPr>
        <p:spPr bwMode="auto"/>
        <p:txBody>
          <a:bodyPr/>
          <a:lstStyle/>
          <a:p>
            <a:r>
              <a:rPr lang="en-US" dirty="0"/>
              <a:t>Find, </a:t>
            </a:r>
            <a:r>
              <a:rPr lang="en-US" dirty="0" smtClean="0"/>
              <a:t>Explore </a:t>
            </a:r>
            <a:r>
              <a:rPr lang="en-US" dirty="0"/>
              <a:t>and </a:t>
            </a:r>
            <a:r>
              <a:rPr lang="en-US" dirty="0" smtClean="0"/>
              <a:t>View </a:t>
            </a:r>
            <a:r>
              <a:rPr lang="en-US" dirty="0"/>
              <a:t>Chef </a:t>
            </a:r>
            <a:r>
              <a:rPr lang="en-US" dirty="0" smtClean="0"/>
              <a:t>Cookbooks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Chef Software Inc.</a:t>
            </a:r>
            <a:endParaRPr lang="en-US" sz="1600" dirty="0">
              <a:solidFill>
                <a:srgbClr val="7D868C"/>
              </a:solidFill>
            </a:endParaRPr>
          </a:p>
        </p:txBody>
      </p:sp>
    </p:spTree>
    <p:extLst>
      <p:ext uri="{BB962C8B-B14F-4D97-AF65-F5344CB8AC3E}">
        <p14:creationId xmlns:p14="http://schemas.microsoft.com/office/powerpoint/2010/main" val="3300435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10</a:t>
            </a:fld>
            <a:endParaRPr lang="en-US" dirty="0"/>
          </a:p>
        </p:txBody>
      </p:sp>
      <p:pic>
        <p:nvPicPr>
          <p:cNvPr id="3" name="Picture 2"/>
          <p:cNvPicPr>
            <a:picLocks noChangeAspect="1"/>
          </p:cNvPicPr>
          <p:nvPr/>
        </p:nvPicPr>
        <p:blipFill>
          <a:blip r:embed="rId3"/>
          <a:stretch>
            <a:fillRect/>
          </a:stretch>
        </p:blipFill>
        <p:spPr>
          <a:xfrm>
            <a:off x="5380700" y="1487147"/>
            <a:ext cx="10810875" cy="6210300"/>
          </a:xfrm>
          <a:prstGeom prst="rect">
            <a:avLst/>
          </a:prstGeom>
          <a:ln>
            <a:solidFill>
              <a:schemeClr val="accent1"/>
            </a:solidFill>
          </a:ln>
        </p:spPr>
      </p:pic>
      <p:sp>
        <p:nvSpPr>
          <p:cNvPr id="10"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6" name="Text Placeholder 4"/>
          <p:cNvSpPr>
            <a:spLocks noGrp="1"/>
          </p:cNvSpPr>
          <p:nvPr>
            <p:ph type="body" sz="quarter" idx="12"/>
          </p:nvPr>
        </p:nvSpPr>
        <p:spPr>
          <a:xfrm>
            <a:off x="90259" y="1856198"/>
            <a:ext cx="5148864" cy="496990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On </a:t>
            </a:r>
            <a:r>
              <a:rPr lang="en-US" sz="2800" dirty="0" smtClean="0"/>
              <a:t>the </a:t>
            </a:r>
            <a:r>
              <a:rPr lang="en-US" sz="2800" dirty="0"/>
              <a:t>right-hand side we </a:t>
            </a:r>
            <a:r>
              <a:rPr lang="en-US" sz="2800" dirty="0" smtClean="0"/>
              <a:t>can see </a:t>
            </a:r>
            <a:r>
              <a:rPr lang="en-US" sz="2800" dirty="0"/>
              <a:t>the individuals that maintain the </a:t>
            </a:r>
            <a:r>
              <a:rPr lang="en-US" sz="2800" dirty="0" smtClean="0"/>
              <a:t>cookbook...</a:t>
            </a:r>
          </a:p>
          <a:p>
            <a:pPr lvl="1"/>
            <a:endParaRPr lang="en-US" sz="2800" dirty="0"/>
          </a:p>
          <a:p>
            <a:pPr lvl="1"/>
            <a:r>
              <a:rPr lang="en-US" sz="2800" dirty="0"/>
              <a:t>On the left, we are presented with the various ways we can install the </a:t>
            </a:r>
            <a:r>
              <a:rPr lang="en-US" sz="2800" dirty="0" smtClean="0"/>
              <a:t>cookbook...</a:t>
            </a:r>
          </a:p>
          <a:p>
            <a:pPr lvl="1"/>
            <a:endParaRPr lang="en-US" sz="2800" dirty="0"/>
          </a:p>
          <a:p>
            <a:pPr lvl="1"/>
            <a:endParaRPr lang="en-US" sz="2800" dirty="0"/>
          </a:p>
        </p:txBody>
      </p:sp>
    </p:spTree>
    <p:extLst>
      <p:ext uri="{BB962C8B-B14F-4D97-AF65-F5344CB8AC3E}">
        <p14:creationId xmlns:p14="http://schemas.microsoft.com/office/powerpoint/2010/main" val="233184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11</a:t>
            </a:fld>
            <a:endParaRPr lang="en-US" dirty="0"/>
          </a:p>
        </p:txBody>
      </p:sp>
      <p:pic>
        <p:nvPicPr>
          <p:cNvPr id="7" name="Picture 6"/>
          <p:cNvPicPr>
            <a:picLocks noChangeAspect="1"/>
          </p:cNvPicPr>
          <p:nvPr/>
        </p:nvPicPr>
        <p:blipFill>
          <a:blip r:embed="rId3"/>
          <a:stretch>
            <a:fillRect/>
          </a:stretch>
        </p:blipFill>
        <p:spPr>
          <a:xfrm>
            <a:off x="9518073" y="913025"/>
            <a:ext cx="6450738" cy="7007446"/>
          </a:xfrm>
          <a:prstGeom prst="rect">
            <a:avLst/>
          </a:prstGeom>
          <a:ln>
            <a:solidFill>
              <a:schemeClr val="accent1"/>
            </a:solidFill>
          </a:ln>
        </p:spPr>
      </p:pic>
      <p:sp>
        <p:nvSpPr>
          <p:cNvPr id="8" name="Text Placeholder 4"/>
          <p:cNvSpPr>
            <a:spLocks noGrp="1"/>
          </p:cNvSpPr>
          <p:nvPr>
            <p:ph type="body" sz="quarter" idx="12"/>
          </p:nvPr>
        </p:nvSpPr>
        <p:spPr>
          <a:xfrm>
            <a:off x="277297" y="1856198"/>
            <a:ext cx="5148864" cy="49273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 area to focus most of your attention from the beginning is the README. </a:t>
            </a:r>
            <a:endParaRPr lang="en-US" sz="2800" dirty="0" smtClean="0"/>
          </a:p>
          <a:p>
            <a:pPr lvl="1"/>
            <a:endParaRPr lang="en-US" sz="2800" dirty="0"/>
          </a:p>
          <a:p>
            <a:pPr lvl="1"/>
            <a:r>
              <a:rPr lang="en-US" sz="2800" dirty="0"/>
              <a:t>Reading and understanding the README at a glance is difficult. It is a skill that comes with time. </a:t>
            </a:r>
            <a:endParaRPr lang="en-US" sz="2800" dirty="0" smtClean="0"/>
          </a:p>
          <a:p>
            <a:pPr lvl="1"/>
            <a:endParaRPr lang="en-US" sz="2800" dirty="0"/>
          </a:p>
          <a:p>
            <a:pPr lvl="1"/>
            <a:endParaRPr lang="en-US" sz="2800" dirty="0"/>
          </a:p>
        </p:txBody>
      </p:sp>
    </p:spTree>
    <p:extLst>
      <p:ext uri="{BB962C8B-B14F-4D97-AF65-F5344CB8AC3E}">
        <p14:creationId xmlns:p14="http://schemas.microsoft.com/office/powerpoint/2010/main" val="846478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12</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These node attributes are different than the </a:t>
            </a:r>
            <a:r>
              <a:rPr lang="en-US" sz="2800" dirty="0" smtClean="0"/>
              <a:t>automatic ones </a:t>
            </a:r>
            <a:r>
              <a:rPr lang="en-US" sz="2800" dirty="0"/>
              <a:t>defined by </a:t>
            </a:r>
            <a:r>
              <a:rPr lang="en-US" sz="2800" dirty="0" smtClean="0"/>
              <a:t>Ohai.</a:t>
            </a:r>
          </a:p>
          <a:p>
            <a:pPr lvl="1"/>
            <a:endParaRPr lang="en-US" sz="2800" dirty="0"/>
          </a:p>
          <a:p>
            <a:pPr lvl="1"/>
            <a:r>
              <a:rPr lang="en-US" sz="2800" dirty="0"/>
              <a:t>Attributes defined in a cookbook are not considered automatic</a:t>
            </a:r>
            <a:r>
              <a:rPr lang="en-US" sz="2800" dirty="0" smtClean="0"/>
              <a:t>.</a:t>
            </a:r>
            <a:endParaRPr lang="en-US" sz="2800" dirty="0"/>
          </a:p>
          <a:p>
            <a:pPr lvl="1"/>
            <a:endParaRPr lang="en-US" sz="2800" dirty="0"/>
          </a:p>
        </p:txBody>
      </p:sp>
      <p:sp>
        <p:nvSpPr>
          <p:cNvPr id="9" name="Text Placeholder 4"/>
          <p:cNvSpPr txBox="1">
            <a:spLocks/>
          </p:cNvSpPr>
          <p:nvPr/>
        </p:nvSpPr>
        <p:spPr bwMode="white">
          <a:xfrm>
            <a:off x="4907215" y="7591647"/>
            <a:ext cx="6441570"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4"/>
              </a:rPr>
              <a:t>https://docs.chef.io/attributes.html</a:t>
            </a:r>
            <a:endParaRPr lang="en-US" sz="3200" dirty="0" smtClean="0"/>
          </a:p>
          <a:p>
            <a:pPr lvl="1"/>
            <a:endParaRPr lang="en-US" sz="2800" dirty="0" smtClean="0"/>
          </a:p>
          <a:p>
            <a:pPr lvl="1"/>
            <a:endParaRPr lang="en-US" sz="2800" dirty="0"/>
          </a:p>
        </p:txBody>
      </p:sp>
    </p:spTree>
    <p:extLst>
      <p:ext uri="{BB962C8B-B14F-4D97-AF65-F5344CB8AC3E}">
        <p14:creationId xmlns:p14="http://schemas.microsoft.com/office/powerpoint/2010/main" val="708942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13</a:t>
            </a:fld>
            <a:endParaRPr lang="en-US" dirty="0"/>
          </a:p>
        </p:txBody>
      </p:sp>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A wrapper cookbook is a new cookbook that encapsulates the functionality of the original </a:t>
            </a:r>
            <a:r>
              <a:rPr lang="en-US" sz="2800" dirty="0" smtClean="0"/>
              <a:t>cookbook.</a:t>
            </a:r>
          </a:p>
          <a:p>
            <a:pPr lvl="1"/>
            <a:r>
              <a:rPr lang="en-US" sz="2800" dirty="0" smtClean="0"/>
              <a:t>It defines </a:t>
            </a:r>
            <a:r>
              <a:rPr lang="en-US" sz="2800" dirty="0"/>
              <a:t>new default values for the recipes.</a:t>
            </a:r>
          </a:p>
          <a:p>
            <a:pPr lvl="1"/>
            <a:endParaRPr lang="en-US" sz="2800" dirty="0" smtClean="0"/>
          </a:p>
          <a:p>
            <a:pPr lvl="1"/>
            <a:endParaRPr lang="en-US" sz="2800" dirty="0"/>
          </a:p>
          <a:p>
            <a:pPr lvl="1"/>
            <a:endParaRPr lang="en-US" sz="2800" dirty="0"/>
          </a:p>
          <a:p>
            <a:pPr lvl="1"/>
            <a:endParaRPr lang="en-US" sz="2800" dirty="0"/>
          </a:p>
        </p:txBody>
      </p:sp>
      <p:sp>
        <p:nvSpPr>
          <p:cNvPr id="9" name="Text Placeholder 4"/>
          <p:cNvSpPr txBox="1">
            <a:spLocks/>
          </p:cNvSpPr>
          <p:nvPr/>
        </p:nvSpPr>
        <p:spPr bwMode="white">
          <a:xfrm>
            <a:off x="609600" y="6018028"/>
            <a:ext cx="15211647" cy="2027955"/>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3"/>
              </a:rPr>
              <a:t>https://docs.chef.io/supermarket.html#wrapper-cookbooks</a:t>
            </a:r>
            <a:endParaRPr lang="en-US" sz="3200" dirty="0" smtClean="0"/>
          </a:p>
          <a:p>
            <a:pPr lvl="1" algn="ctr"/>
            <a:endParaRPr lang="en-US" sz="3200" dirty="0" smtClean="0"/>
          </a:p>
          <a:p>
            <a:pPr lvl="1" algn="ctr"/>
            <a:r>
              <a:rPr lang="en-US" sz="3200" dirty="0">
                <a:hlinkClick r:id="rId4"/>
              </a:rPr>
              <a:t>https://www.chef.io/blog/2013/12/03/doing-wrapper-cookbooks-right</a:t>
            </a:r>
            <a:r>
              <a:rPr lang="en-US" sz="3200" dirty="0" smtClean="0">
                <a:hlinkClick r:id="rId4"/>
              </a:rPr>
              <a:t>/</a:t>
            </a:r>
            <a:endParaRPr lang="en-US" sz="3200" dirty="0" smtClean="0"/>
          </a:p>
          <a:p>
            <a:pPr lvl="1" algn="ctr"/>
            <a:endParaRPr lang="en-US" sz="3200" dirty="0"/>
          </a:p>
          <a:p>
            <a:pPr lvl="1" algn="ctr"/>
            <a:endParaRPr lang="en-US" sz="3200" dirty="0" smtClean="0"/>
          </a:p>
          <a:p>
            <a:pPr lvl="1" algn="ctr"/>
            <a:endParaRPr lang="en-US" sz="3200" dirty="0" smtClean="0"/>
          </a:p>
          <a:p>
            <a:pPr lvl="1" algn="ctr"/>
            <a:endParaRPr lang="en-US" sz="2800" dirty="0" smtClean="0"/>
          </a:p>
          <a:p>
            <a:pPr lvl="1"/>
            <a:endParaRPr lang="en-US" sz="2800" dirty="0"/>
          </a:p>
        </p:txBody>
      </p:sp>
      <p:grpSp>
        <p:nvGrpSpPr>
          <p:cNvPr id="3" name="Group 2"/>
          <p:cNvGrpSpPr/>
          <p:nvPr/>
        </p:nvGrpSpPr>
        <p:grpSpPr>
          <a:xfrm>
            <a:off x="9548035" y="1569467"/>
            <a:ext cx="4784651" cy="3669994"/>
            <a:chOff x="9548035" y="1569467"/>
            <a:chExt cx="4784651" cy="3669994"/>
          </a:xfrm>
        </p:grpSpPr>
        <p:sp>
          <p:nvSpPr>
            <p:cNvPr id="10" name="Rectangle 9"/>
            <p:cNvSpPr/>
            <p:nvPr/>
          </p:nvSpPr>
          <p:spPr bwMode="auto">
            <a:xfrm>
              <a:off x="9548035" y="1569467"/>
              <a:ext cx="4784651" cy="3669994"/>
            </a:xfrm>
            <a:prstGeom prst="rect">
              <a:avLst/>
            </a:prstGeom>
            <a:pattFill prst="pct50">
              <a:fgClr>
                <a:schemeClr val="accent1"/>
              </a:fgClr>
              <a:bgClr>
                <a:schemeClr val="bg1"/>
              </a:bgClr>
            </a:patt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Wrapper Cookbook</a:t>
              </a: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r>
                <a:rPr lang="en-US" sz="2800" dirty="0" smtClean="0">
                  <a:ln w="0"/>
                  <a:solidFill>
                    <a:schemeClr val="tx1"/>
                  </a:solidFill>
                  <a:effectLst>
                    <a:outerShdw blurRad="38100" dist="19050" dir="2700000" algn="tl" rotWithShape="0">
                      <a:schemeClr val="dk1">
                        <a:alpha val="40000"/>
                      </a:schemeClr>
                    </a:outerShdw>
                  </a:effectLst>
                </a:rPr>
                <a:t>(New additional attributes)</a:t>
              </a:r>
            </a:p>
          </p:txBody>
        </p:sp>
        <p:sp>
          <p:nvSpPr>
            <p:cNvPr id="5" name="Rectangle 4"/>
            <p:cNvSpPr/>
            <p:nvPr/>
          </p:nvSpPr>
          <p:spPr bwMode="auto">
            <a:xfrm>
              <a:off x="10249783" y="2636878"/>
              <a:ext cx="3274828" cy="1658679"/>
            </a:xfrm>
            <a:prstGeom prst="rect">
              <a:avLst/>
            </a:prstGeom>
            <a:solidFill>
              <a:schemeClr val="accent1"/>
            </a:solid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haproxy</a:t>
              </a:r>
            </a:p>
            <a:p>
              <a:pPr algn="ctr" defTabSz="914099"/>
              <a:r>
                <a:rPr lang="en-US" sz="4000" dirty="0" smtClean="0">
                  <a:ln w="0"/>
                  <a:solidFill>
                    <a:schemeClr val="tx1"/>
                  </a:solidFill>
                  <a:effectLst>
                    <a:outerShdw blurRad="38100" dist="19050" dir="2700000" algn="tl" rotWithShape="0">
                      <a:schemeClr val="dk1">
                        <a:alpha val="40000"/>
                      </a:schemeClr>
                    </a:outerShdw>
                  </a:effectLst>
                </a:rPr>
                <a:t>Cookbook</a:t>
              </a:r>
            </a:p>
            <a:p>
              <a:pPr algn="ctr" defTabSz="914099"/>
              <a:r>
                <a:rPr lang="en-US" sz="2800" dirty="0" smtClean="0">
                  <a:ln w="0"/>
                  <a:solidFill>
                    <a:schemeClr val="tx1"/>
                  </a:solidFill>
                  <a:effectLst>
                    <a:outerShdw blurRad="38100" dist="19050" dir="2700000" algn="tl" rotWithShape="0">
                      <a:schemeClr val="dk1">
                        <a:alpha val="40000"/>
                      </a:schemeClr>
                    </a:outerShdw>
                  </a:effectLst>
                </a:rPr>
                <a:t>(Attributes)</a:t>
              </a:r>
            </a:p>
          </p:txBody>
        </p:sp>
      </p:grpSp>
    </p:spTree>
    <p:extLst>
      <p:ext uri="{BB962C8B-B14F-4D97-AF65-F5344CB8AC3E}">
        <p14:creationId xmlns:p14="http://schemas.microsoft.com/office/powerpoint/2010/main" val="2619496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92791"/>
            <a:ext cx="14423693" cy="5472260"/>
          </a:xfrm>
        </p:spPr>
        <p:txBody>
          <a:bodyPr/>
          <a:lstStyle/>
          <a:p>
            <a:r>
              <a:rPr lang="en-US" sz="2200" dirty="0">
                <a:latin typeface="Courier New" panose="02070309020205020404" pitchFamily="49" charset="0"/>
                <a:cs typeface="Courier New" panose="02070309020205020404" pitchFamily="49" charset="0"/>
              </a:rPr>
              <a:t>Compiling Cookbooks...</a:t>
            </a:r>
          </a:p>
          <a:p>
            <a:r>
              <a:rPr lang="en-US" sz="2200" dirty="0">
                <a:latin typeface="Courier New" panose="02070309020205020404" pitchFamily="49" charset="0"/>
                <a:cs typeface="Courier New" panose="02070309020205020404" pitchFamily="49" charset="0"/>
              </a:rPr>
              <a:t>Recipe: </a:t>
            </a:r>
            <a:r>
              <a:rPr lang="en-US" sz="2200" dirty="0" err="1">
                <a:latin typeface="Courier New" panose="02070309020205020404" pitchFamily="49" charset="0"/>
                <a:cs typeface="Courier New" panose="02070309020205020404" pitchFamily="49" charset="0"/>
              </a:rPr>
              <a:t>code_generator</a:t>
            </a:r>
            <a:r>
              <a:rPr lang="en-US" sz="2200" dirty="0">
                <a:latin typeface="Courier New" panose="02070309020205020404" pitchFamily="49" charset="0"/>
                <a:cs typeface="Courier New" panose="02070309020205020404" pitchFamily="49" charset="0"/>
              </a:rPr>
              <a:t>::cookbook</a:t>
            </a:r>
          </a:p>
          <a:p>
            <a:r>
              <a:rPr lang="en-US" sz="2200" dirty="0">
                <a:latin typeface="Courier New" panose="02070309020205020404" pitchFamily="49" charset="0"/>
                <a:cs typeface="Courier New" panose="02070309020205020404" pitchFamily="49" charset="0"/>
              </a:rPr>
              <a:t>  * directory[C:/Users/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 action create</a:t>
            </a:r>
          </a:p>
          <a:p>
            <a:r>
              <a:rPr lang="en-US" sz="2200" dirty="0">
                <a:latin typeface="Courier New" panose="02070309020205020404" pitchFamily="49" charset="0"/>
                <a:cs typeface="Courier New" panose="02070309020205020404" pitchFamily="49" charset="0"/>
              </a:rPr>
              <a:t>    - create new directory C:/Users/sdelfante/chef-repo/cookbooks/myhaproxy</a:t>
            </a:r>
          </a:p>
          <a:p>
            <a:r>
              <a:rPr lang="en-US" sz="2200" dirty="0">
                <a:latin typeface="Courier New" panose="02070309020205020404" pitchFamily="49" charset="0"/>
                <a:cs typeface="Courier New" panose="02070309020205020404" pitchFamily="49" charset="0"/>
              </a:rPr>
              <a:t>  * template[C:/Users/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/metadata.rb] action </a:t>
            </a:r>
            <a:r>
              <a:rPr lang="en-US" sz="2200" dirty="0" err="1">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 create new file C:/Users/sdelfante/chef-repo/cookbooks/myhaproxy/metadata.rb</a:t>
            </a:r>
          </a:p>
          <a:p>
            <a:r>
              <a:rPr lang="en-US" sz="2200" dirty="0">
                <a:latin typeface="Courier New" panose="02070309020205020404" pitchFamily="49" charset="0"/>
                <a:cs typeface="Courier New" panose="02070309020205020404" pitchFamily="49" charset="0"/>
              </a:rPr>
              <a:t>    - update content in file C:/Users/sdelfante/chef-repo/cookbooks/myhaproxy/metadata.rb from none to 899276</a:t>
            </a:r>
          </a:p>
          <a:p>
            <a:r>
              <a:rPr lang="en-US" sz="2200" dirty="0">
                <a:latin typeface="Courier New" panose="02070309020205020404" pitchFamily="49" charset="0"/>
                <a:cs typeface="Courier New" panose="02070309020205020404" pitchFamily="49" charset="0"/>
              </a:rPr>
              <a:t>    (diff output suppressed by config)</a:t>
            </a:r>
          </a:p>
          <a:p>
            <a:r>
              <a:rPr lang="en-US" sz="2200" dirty="0">
                <a:latin typeface="Courier New" panose="02070309020205020404" pitchFamily="49" charset="0"/>
                <a:cs typeface="Courier New" panose="02070309020205020404" pitchFamily="49" charset="0"/>
              </a:rPr>
              <a:t>  * template[C:/Users/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/README.md] action </a:t>
            </a:r>
            <a:r>
              <a:rPr lang="en-US" sz="2200" dirty="0" err="1" smtClean="0">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CD and </a:t>
            </a:r>
            <a:r>
              <a:rPr lang="en-US" dirty="0"/>
              <a:t>Generate the Cookbook </a:t>
            </a:r>
          </a:p>
        </p:txBody>
      </p:sp>
      <p:sp>
        <p:nvSpPr>
          <p:cNvPr id="4" name="Text Placeholder 3"/>
          <p:cNvSpPr>
            <a:spLocks noGrp="1"/>
          </p:cNvSpPr>
          <p:nvPr>
            <p:ph type="body" sz="quarter" idx="11"/>
          </p:nvPr>
        </p:nvSpPr>
        <p:spPr>
          <a:xfrm>
            <a:off x="1121104" y="1294619"/>
            <a:ext cx="14422528" cy="1235930"/>
          </a:xfrm>
        </p:spPr>
        <p:txBody>
          <a:bodyPr/>
          <a:lstStyle/>
          <a:p>
            <a:r>
              <a:rPr lang="en-US" dirty="0" smtClean="0">
                <a:latin typeface="Courier New" panose="02070309020205020404" pitchFamily="49" charset="0"/>
                <a:cs typeface="Courier New" panose="02070309020205020404" pitchFamily="49" charset="0"/>
              </a:rPr>
              <a:t>$ cd </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chef </a:t>
            </a:r>
            <a:r>
              <a:rPr lang="en-US" dirty="0">
                <a:latin typeface="Courier New" panose="02070309020205020404" pitchFamily="49" charset="0"/>
                <a:cs typeface="Courier New" panose="02070309020205020404" pitchFamily="49" charset="0"/>
              </a:rPr>
              <a:t>generate cookbook cookbooks/myhaproxy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0852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GE</a:t>
            </a:r>
            <a:r>
              <a:rPr lang="en-US" dirty="0" smtClean="0"/>
              <a:t>: Create a Dependency in the Cookbook</a:t>
            </a:r>
            <a:endParaRPr lang="en-US" dirty="0"/>
          </a:p>
        </p:txBody>
      </p:sp>
      <p:sp>
        <p:nvSpPr>
          <p:cNvPr id="3" name="Content Placeholder 2"/>
          <p:cNvSpPr>
            <a:spLocks noGrp="1"/>
          </p:cNvSpPr>
          <p:nvPr>
            <p:ph sz="quarter" idx="10"/>
          </p:nvPr>
        </p:nvSpPr>
        <p:spPr>
          <a:xfrm>
            <a:off x="1135063" y="2108314"/>
            <a:ext cx="14423693" cy="5951676"/>
          </a:xfrm>
        </p:spPr>
        <p:txBody>
          <a:bodyPr>
            <a:normAutofit lnSpcReduction="10000"/>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smtClean="0">
                <a:latin typeface="Courier New" panose="02070309020205020404" pitchFamily="49" charset="0"/>
                <a:cs typeface="Courier New" panose="02070309020205020404" pitchFamily="49" charset="0"/>
              </a:rPr>
              <a:t>version          </a:t>
            </a:r>
            <a:r>
              <a:rPr lang="en-US" dirty="0">
                <a:latin typeface="Courier New" panose="02070309020205020404" pitchFamily="49" charset="0"/>
                <a:cs typeface="Courier New" panose="02070309020205020404" pitchFamily="49" charset="0"/>
              </a:rPr>
              <a:t>'0.1.0</a:t>
            </a:r>
            <a:r>
              <a:rPr lang="en-US" dirty="0" smtClean="0">
                <a:latin typeface="Courier New" panose="02070309020205020404" pitchFamily="49" charset="0"/>
                <a:cs typeface="Courier New" panose="02070309020205020404" pitchFamily="49" charset="0"/>
              </a:rPr>
              <a:t>'</a:t>
            </a:r>
          </a:p>
          <a:p>
            <a:endParaRPr lang="fr-FR" dirty="0" smtClean="0">
              <a:latin typeface="Courier New" panose="02070309020205020404" pitchFamily="49" charset="0"/>
              <a:cs typeface="Courier New" panose="02070309020205020404" pitchFamily="49" charset="0"/>
            </a:endParaRPr>
          </a:p>
          <a:p>
            <a:r>
              <a:rPr lang="fr-FR" dirty="0" smtClean="0">
                <a:latin typeface="Courier New" panose="02070309020205020404" pitchFamily="49" charset="0"/>
                <a:cs typeface="Courier New" panose="02070309020205020404" pitchFamily="49" charset="0"/>
              </a:rPr>
              <a:t>depends 'haproxy', '~&gt; 1.6.6'</a:t>
            </a:r>
            <a:endParaRPr lang="en-US" dirty="0" smtClean="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
        <p:nvSpPr>
          <p:cNvPr id="7" name="Text Placeholder 7"/>
          <p:cNvSpPr>
            <a:spLocks noGrp="1"/>
          </p:cNvSpPr>
          <p:nvPr>
            <p:ph type="body" sz="quarter" idx="13"/>
          </p:nvPr>
        </p:nvSpPr>
        <p:spPr>
          <a:xfrm>
            <a:off x="1135063" y="6974958"/>
            <a:ext cx="14404975" cy="798405"/>
          </a:xfrm>
        </p:spPr>
        <p:txBody>
          <a:bodyPr/>
          <a:lstStyle/>
          <a:p>
            <a:r>
              <a:rPr lang="en-US" dirty="0" smtClean="0"/>
              <a:t>+</a:t>
            </a:r>
            <a:endParaRPr lang="en-US" dirty="0"/>
          </a:p>
        </p:txBody>
      </p:sp>
    </p:spTree>
    <p:extLst>
      <p:ext uri="{BB962C8B-B14F-4D97-AF65-F5344CB8AC3E}">
        <p14:creationId xmlns:p14="http://schemas.microsoft.com/office/powerpoint/2010/main" val="2014852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a:xfrm>
            <a:off x="3013752" y="5989430"/>
            <a:ext cx="11318532" cy="1854956"/>
          </a:xfrm>
        </p:spPr>
        <p:txBody>
          <a:bodyPr>
            <a:normAutofit/>
          </a:bodyPr>
          <a:lstStyle/>
          <a:p>
            <a:pPr marL="380990" indent="-380990">
              <a:buFont typeface="Wingdings" charset="2"/>
              <a:buChar char="ü"/>
            </a:pPr>
            <a:r>
              <a:rPr lang="en-US" dirty="0" smtClean="0"/>
              <a:t>Find or create a cookbook to manage a </a:t>
            </a:r>
            <a:r>
              <a:rPr lang="en-US" dirty="0"/>
              <a:t>l</a:t>
            </a:r>
            <a:r>
              <a:rPr lang="en-US" dirty="0" smtClean="0"/>
              <a:t>oad </a:t>
            </a:r>
            <a:r>
              <a:rPr lang="en-US" dirty="0"/>
              <a:t>b</a:t>
            </a:r>
            <a:r>
              <a:rPr lang="en-US" dirty="0" smtClean="0"/>
              <a:t>alancer</a:t>
            </a:r>
          </a:p>
          <a:p>
            <a:pPr marL="380990" indent="-380990">
              <a:buFont typeface="Wingdings" charset="2"/>
              <a:buChar char="q"/>
            </a:pPr>
            <a:r>
              <a:rPr lang="en-US" dirty="0" smtClean="0"/>
              <a:t>Configure the load </a:t>
            </a:r>
            <a:r>
              <a:rPr lang="en-US" dirty="0"/>
              <a:t>b</a:t>
            </a:r>
            <a:r>
              <a:rPr lang="en-US" dirty="0" smtClean="0"/>
              <a:t>alancer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haproxy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55054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17</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smtClean="0"/>
              <a:t>Currently, </a:t>
            </a:r>
            <a:r>
              <a:rPr lang="en-US" sz="2800" dirty="0"/>
              <a:t>the haproxy cookbook assumes that there are two different services running on the localhost at port 4000 and port 4001</a:t>
            </a:r>
            <a:r>
              <a:rPr lang="en-US" sz="2800" dirty="0" smtClean="0"/>
              <a:t>.</a:t>
            </a:r>
          </a:p>
          <a:p>
            <a:pPr lvl="1"/>
            <a:endParaRPr lang="en-US" sz="2800" dirty="0"/>
          </a:p>
          <a:p>
            <a:pPr lvl="1"/>
            <a:r>
              <a:rPr lang="en-US" sz="2800" dirty="0" smtClean="0"/>
              <a:t>In a moment, you'll need to change that.</a:t>
            </a:r>
            <a:endParaRPr lang="en-US" sz="2800" dirty="0"/>
          </a:p>
        </p:txBody>
      </p:sp>
      <p:sp>
        <p:nvSpPr>
          <p:cNvPr id="9" name="Text Placeholder 4"/>
          <p:cNvSpPr txBox="1">
            <a:spLocks/>
          </p:cNvSpPr>
          <p:nvPr/>
        </p:nvSpPr>
        <p:spPr bwMode="white">
          <a:xfrm>
            <a:off x="2493441" y="7591647"/>
            <a:ext cx="11541536"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a:hlinkClick r:id="rId4"/>
              </a:rPr>
              <a:t>https://</a:t>
            </a:r>
            <a:r>
              <a:rPr lang="en-US" sz="3200" dirty="0" smtClean="0">
                <a:hlinkClick r:id="rId4"/>
              </a:rPr>
              <a:t>docs.chef.io/supermarket.html#wrapper-cookbooks</a:t>
            </a:r>
            <a:endParaRPr lang="en-US" sz="3200" dirty="0" smtClean="0"/>
          </a:p>
          <a:p>
            <a:pPr lvl="1" algn="ctr"/>
            <a:endParaRPr lang="en-US" sz="2800" dirty="0" smtClean="0"/>
          </a:p>
          <a:p>
            <a:pPr lvl="1"/>
            <a:endParaRPr lang="en-US" sz="2800" dirty="0"/>
          </a:p>
        </p:txBody>
      </p:sp>
      <p:sp>
        <p:nvSpPr>
          <p:cNvPr id="11" name="Rectangle 10"/>
          <p:cNvSpPr/>
          <p:nvPr/>
        </p:nvSpPr>
        <p:spPr bwMode="auto">
          <a:xfrm>
            <a:off x="6091414" y="3968884"/>
            <a:ext cx="8943023" cy="1147865"/>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Rectangle 11"/>
          <p:cNvSpPr/>
          <p:nvPr/>
        </p:nvSpPr>
        <p:spPr bwMode="auto">
          <a:xfrm>
            <a:off x="6127084" y="5385076"/>
            <a:ext cx="8943023" cy="11908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50471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knife node show NODE (options)</a:t>
            </a:r>
          </a:p>
          <a:p>
            <a:r>
              <a:rPr lang="en-US" sz="2200" dirty="0">
                <a:latin typeface="Courier New" panose="02070309020205020404" pitchFamily="49" charset="0"/>
                <a:cs typeface="Courier New" panose="02070309020205020404" pitchFamily="49" charset="0"/>
              </a:rPr>
              <a:t>    -a ATTR1 [--attribute ATTR2] ,   Show one or more attributes</a:t>
            </a:r>
          </a:p>
          <a:p>
            <a:r>
              <a:rPr lang="en-US" sz="2200" dirty="0">
                <a:latin typeface="Courier New" panose="02070309020205020404" pitchFamily="49" charset="0"/>
                <a:cs typeface="Courier New" panose="02070309020205020404" pitchFamily="49" charset="0"/>
              </a:rPr>
              <a:t>        --attribute</a:t>
            </a:r>
          </a:p>
          <a:p>
            <a:r>
              <a:rPr lang="en-US" sz="2200" dirty="0">
                <a:latin typeface="Courier New" panose="02070309020205020404" pitchFamily="49" charset="0"/>
                <a:cs typeface="Courier New" panose="02070309020205020404" pitchFamily="49" charset="0"/>
              </a:rPr>
              <a:t>    -s, --server-url URL             Chef Server URL</a:t>
            </a:r>
          </a:p>
          <a:p>
            <a:r>
              <a:rPr lang="en-US" sz="2200" dirty="0">
                <a:latin typeface="Courier New" panose="02070309020205020404" pitchFamily="49" charset="0"/>
                <a:cs typeface="Courier New" panose="02070309020205020404" pitchFamily="49" charset="0"/>
              </a:rPr>
              <a:t>        --chef-zero-host HOST        Host to start chef-zero on</a:t>
            </a:r>
          </a:p>
          <a:p>
            <a:r>
              <a:rPr lang="en-US" sz="2200" dirty="0">
                <a:latin typeface="Courier New" panose="02070309020205020404" pitchFamily="49" charset="0"/>
                <a:cs typeface="Courier New" panose="02070309020205020404" pitchFamily="49" charset="0"/>
              </a:rPr>
              <a:t>        --chef-zero-port PORT        Port (or port range) to start chef-zero on.  Port </a:t>
            </a:r>
            <a:r>
              <a:rPr lang="en-US" sz="2200" dirty="0" smtClean="0">
                <a:latin typeface="Courier New" panose="02070309020205020404" pitchFamily="49" charset="0"/>
                <a:cs typeface="Courier New" panose="02070309020205020404" pitchFamily="49" charset="0"/>
              </a:rPr>
              <a:t>ranges</a:t>
            </a:r>
          </a:p>
          <a:p>
            <a:r>
              <a:rPr lang="en-US" sz="2200" dirty="0" smtClean="0">
                <a:latin typeface="Courier New" panose="02070309020205020404" pitchFamily="49" charset="0"/>
                <a:cs typeface="Courier New" panose="02070309020205020404" pitchFamily="49" charset="0"/>
              </a:rPr>
              <a:t>    -k, --key KEY                    API Client Key</a:t>
            </a:r>
          </a:p>
          <a:p>
            <a:r>
              <a:rPr lang="en-US" sz="2200" dirty="0" smtClean="0">
                <a:latin typeface="Courier New" panose="02070309020205020404" pitchFamily="49" charset="0"/>
                <a:cs typeface="Courier New" panose="02070309020205020404" pitchFamily="49" charset="0"/>
              </a:rPr>
              <a:t>        </a:t>
            </a:r>
            <a:r>
              <a:rPr lang="en-US" sz="2200" dirty="0">
                <a:latin typeface="Courier New" panose="02070309020205020404" pitchFamily="49" charset="0"/>
                <a:cs typeface="Courier New" panose="02070309020205020404" pitchFamily="49" charset="0"/>
              </a:rPr>
              <a:t>--[no-]color                 Use colored output, defaults to false on Windows, </a:t>
            </a:r>
            <a:r>
              <a:rPr lang="en-US" sz="2200" dirty="0" smtClean="0">
                <a:latin typeface="Courier New" panose="02070309020205020404" pitchFamily="49" charset="0"/>
                <a:cs typeface="Courier New" panose="02070309020205020404" pitchFamily="49" charset="0"/>
              </a:rPr>
              <a:t>true</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-c, --config CONFIG              The configuration file to use</a:t>
            </a:r>
          </a:p>
          <a:p>
            <a:r>
              <a:rPr lang="en-US" sz="2200" dirty="0">
                <a:latin typeface="Courier New" panose="02070309020205020404" pitchFamily="49" charset="0"/>
                <a:cs typeface="Courier New" panose="02070309020205020404" pitchFamily="49" charset="0"/>
              </a:rPr>
              <a:t>        --defaults                   Accept default values for all questions</a:t>
            </a:r>
          </a:p>
          <a:p>
            <a:r>
              <a:rPr lang="en-US" sz="2200" dirty="0">
                <a:latin typeface="Courier New" panose="02070309020205020404" pitchFamily="49" charset="0"/>
                <a:cs typeface="Courier New" panose="02070309020205020404" pitchFamily="49" charset="0"/>
              </a:rPr>
              <a:t>    -d, --disable-editing            Do not open EDITOR, just accept the data as is</a:t>
            </a:r>
          </a:p>
          <a:p>
            <a:r>
              <a:rPr lang="en-US" sz="2200" dirty="0">
                <a:latin typeface="Courier New" panose="02070309020205020404" pitchFamily="49" charset="0"/>
                <a:cs typeface="Courier New" panose="02070309020205020404" pitchFamily="49" charset="0"/>
              </a:rPr>
              <a:t>    -e, --editor EDITOR              Set the editor to use for interactive </a:t>
            </a:r>
            <a:r>
              <a:rPr lang="en-US" sz="2200" dirty="0" smtClean="0">
                <a:latin typeface="Courier New" panose="02070309020205020404" pitchFamily="49" charset="0"/>
                <a:cs typeface="Courier New" panose="02070309020205020404" pitchFamily="49" charset="0"/>
              </a:rPr>
              <a:t>commands</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GE: Capture Node's Public Host Name </a:t>
            </a:r>
            <a:r>
              <a:rPr lang="en-US" dirty="0"/>
              <a:t>and </a:t>
            </a:r>
            <a:r>
              <a:rPr lang="en-US" dirty="0" smtClean="0"/>
              <a:t>IP</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8" name="Rectangle 7"/>
          <p:cNvSpPr/>
          <p:nvPr/>
        </p:nvSpPr>
        <p:spPr bwMode="auto">
          <a:xfrm>
            <a:off x="1122159" y="2834987"/>
            <a:ext cx="14431939" cy="880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06816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06643"/>
          </a:xfrm>
        </p:spPr>
        <p:txBody>
          <a:bodyPr/>
          <a:lstStyle/>
          <a:p>
            <a:r>
              <a:rPr lang="hr-HR" dirty="0">
                <a:latin typeface="Courier New" panose="02070309020205020404" pitchFamily="49" charset="0"/>
                <a:cs typeface="Courier New" panose="02070309020205020404" pitchFamily="49" charset="0"/>
              </a:rPr>
              <a:t>node1:</a:t>
            </a:r>
          </a:p>
          <a:p>
            <a:r>
              <a:rPr lang="hr-HR" dirty="0">
                <a:latin typeface="Courier New" panose="02070309020205020404" pitchFamily="49" charset="0"/>
                <a:cs typeface="Courier New" panose="02070309020205020404" pitchFamily="49" charset="0"/>
              </a:rPr>
              <a:t>  ipaddress: 172.31.8.68</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ipaddress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58408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Find cookbooks on the Chef Super Market</a:t>
            </a:r>
          </a:p>
          <a:p>
            <a:pPr marL="918610" lvl="1" indent="-609585">
              <a:buFont typeface="Wingdings" panose="05000000000000000000" pitchFamily="2" charset="2"/>
              <a:buChar char="Ø"/>
            </a:pPr>
            <a:r>
              <a:rPr lang="en-US" dirty="0" smtClean="0"/>
              <a:t>Create a wrapper cookbook</a:t>
            </a:r>
            <a:endParaRPr lang="en-US" dirty="0"/>
          </a:p>
          <a:p>
            <a:pPr marL="918610" lvl="1" indent="-609585">
              <a:buFont typeface="Wingdings" panose="05000000000000000000" pitchFamily="2" charset="2"/>
              <a:buChar char="Ø"/>
            </a:pPr>
            <a:r>
              <a:rPr lang="en-US" dirty="0" smtClean="0"/>
              <a:t>Replace the existing default values</a:t>
            </a:r>
            <a:endParaRPr lang="en-US" dirty="0"/>
          </a:p>
          <a:p>
            <a:pPr marL="918610" lvl="1" indent="-609585">
              <a:buFont typeface="Wingdings" panose="05000000000000000000" pitchFamily="2" charset="2"/>
              <a:buChar char="Ø"/>
            </a:pPr>
            <a:r>
              <a:rPr lang="en-US" dirty="0"/>
              <a:t>Upload a cookbook to Chef Server</a:t>
            </a:r>
          </a:p>
          <a:p>
            <a:pPr marL="918610" lvl="1" indent="-609585">
              <a:buFont typeface="Wingdings" panose="05000000000000000000" pitchFamily="2" charset="2"/>
              <a:buChar char="Ø"/>
            </a:pPr>
            <a:r>
              <a:rPr lang="en-US" dirty="0"/>
              <a:t>Bootstrap a new node </a:t>
            </a:r>
            <a:r>
              <a:rPr lang="en-US" dirty="0" smtClean="0"/>
              <a:t>that runs the cookbook</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3"/>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58921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Amazon EC2 Instances</a:t>
            </a:r>
            <a:endParaRPr lang="en-US" dirty="0"/>
          </a:p>
        </p:txBody>
      </p:sp>
      <p:sp>
        <p:nvSpPr>
          <p:cNvPr id="3" name="Subtitle 2"/>
          <p:cNvSpPr>
            <a:spLocks noGrp="1"/>
          </p:cNvSpPr>
          <p:nvPr>
            <p:ph type="subTitle" idx="1"/>
          </p:nvPr>
        </p:nvSpPr>
        <p:spPr/>
        <p:txBody>
          <a:bodyPr/>
          <a:lstStyle/>
          <a:p>
            <a:r>
              <a:rPr lang="en-US" dirty="0" smtClean="0"/>
              <a:t>The IP address and host name are unfortunately not how we can address these nodes within our recipes.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0863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ip-172-31-8-68.ec2.internal</a:t>
            </a:r>
          </a:p>
          <a:p>
            <a:r>
              <a:rPr lang="en-US" dirty="0">
                <a:latin typeface="Courier New" panose="02070309020205020404" pitchFamily="49" charset="0"/>
                <a:cs typeface="Courier New" panose="02070309020205020404" pitchFamily="49" charset="0"/>
              </a:rPr>
              <a:t>    local_ipv4:      172.31.8.68</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private_ips</a:t>
            </a:r>
            <a:r>
              <a:rPr lang="en-US" dirty="0">
                <a:latin typeface="Courier New" panose="02070309020205020404" pitchFamily="49" charset="0"/>
                <a:cs typeface="Courier New" panose="02070309020205020404" pitchFamily="49" charset="0"/>
              </a:rPr>
              <a:t>:     172.31.8.68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 ec2-54-175-46-24.compute-1.amazonaws.com</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public_ips</a:t>
            </a:r>
            <a:r>
              <a:rPr lang="en-US" dirty="0">
                <a:latin typeface="Courier New" panose="02070309020205020404" pitchFamily="49" charset="0"/>
                <a:cs typeface="Courier New" panose="02070309020205020404" pitchFamily="49" charset="0"/>
              </a:rPr>
              <a:t>:      54.175.46.24</a:t>
            </a:r>
          </a:p>
          <a:p>
            <a:r>
              <a:rPr lang="en-US" dirty="0">
                <a:latin typeface="Courier New" panose="02070309020205020404" pitchFamily="49" charset="0"/>
                <a:cs typeface="Courier New" panose="02070309020205020404" pitchFamily="49" charset="0"/>
              </a:rPr>
              <a:t>    public_ipv4:     54.175.46.24</a:t>
            </a: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5169625"/>
            <a:ext cx="14431939" cy="13989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536939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smtClean="0"/>
              <a:t>the myhaproxy/recipes/default.rb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3600" dirty="0">
                <a:latin typeface="Courier New" panose="02070309020205020404" pitchFamily="49" charset="0"/>
                <a:cs typeface="Courier New" panose="02070309020205020404" pitchFamily="49" charset="0"/>
              </a:rPr>
              <a:t>#</a:t>
            </a:r>
          </a:p>
          <a:p>
            <a:r>
              <a:rPr lang="en-US" sz="3600" dirty="0">
                <a:latin typeface="Courier New" panose="02070309020205020404" pitchFamily="49" charset="0"/>
                <a:cs typeface="Courier New" panose="02070309020205020404" pitchFamily="49" charset="0"/>
              </a:rPr>
              <a:t># Cookbook Name:: myhaproxy</a:t>
            </a:r>
          </a:p>
          <a:p>
            <a:r>
              <a:rPr lang="en-US" sz="3600" dirty="0">
                <a:latin typeface="Courier New" panose="02070309020205020404" pitchFamily="49" charset="0"/>
                <a:cs typeface="Courier New" panose="02070309020205020404" pitchFamily="49" charset="0"/>
              </a:rPr>
              <a:t># Recipe:: default</a:t>
            </a:r>
          </a:p>
          <a:p>
            <a:r>
              <a:rPr lang="en-US" sz="3600" dirty="0">
                <a:latin typeface="Courier New" panose="02070309020205020404" pitchFamily="49" charset="0"/>
                <a:cs typeface="Courier New" panose="02070309020205020404" pitchFamily="49" charset="0"/>
              </a:rPr>
              <a:t>#</a:t>
            </a:r>
          </a:p>
          <a:p>
            <a:r>
              <a:rPr lang="en-US" sz="3600" dirty="0">
                <a:latin typeface="Courier New" panose="02070309020205020404" pitchFamily="49" charset="0"/>
                <a:cs typeface="Courier New" panose="02070309020205020404" pitchFamily="49" charset="0"/>
              </a:rPr>
              <a:t># Copyright (c) 2015 The Authors, All Rights Reserved.</a:t>
            </a:r>
          </a:p>
          <a:p>
            <a:endParaRPr lang="en-US" sz="3600" dirty="0" smtClean="0">
              <a:latin typeface="Courier New" panose="02070309020205020404" pitchFamily="49" charset="0"/>
              <a:cs typeface="Courier New" panose="02070309020205020404" pitchFamily="49" charset="0"/>
            </a:endParaRPr>
          </a:p>
          <a:p>
            <a:endParaRPr lang="en-US" sz="3600" dirty="0">
              <a:latin typeface="Courier New" panose="02070309020205020404" pitchFamily="49" charset="0"/>
              <a:cs typeface="Courier New" panose="02070309020205020404" pitchFamily="49" charset="0"/>
            </a:endParaRPr>
          </a:p>
          <a:p>
            <a:r>
              <a:rPr lang="en-US" sz="3600" dirty="0" err="1">
                <a:latin typeface="Courier New" panose="02070309020205020404" pitchFamily="49" charset="0"/>
                <a:cs typeface="Courier New" panose="02070309020205020404" pitchFamily="49" charset="0"/>
              </a:rPr>
              <a:t>include_recipe</a:t>
            </a:r>
            <a:r>
              <a:rPr lang="en-US" sz="3600" dirty="0">
                <a:latin typeface="Courier New" panose="02070309020205020404" pitchFamily="49" charset="0"/>
                <a:cs typeface="Courier New" panose="02070309020205020404" pitchFamily="49" charset="0"/>
              </a:rPr>
              <a:t> </a:t>
            </a:r>
            <a:r>
              <a:rPr lang="uk-UA" sz="3600" dirty="0" smtClean="0">
                <a:latin typeface="Courier New" panose="02070309020205020404" pitchFamily="49" charset="0"/>
                <a:cs typeface="Courier New" panose="02070309020205020404" pitchFamily="49" charset="0"/>
              </a:rPr>
              <a:t>'</a:t>
            </a:r>
            <a:r>
              <a:rPr lang="en-US" sz="3600" dirty="0" smtClean="0">
                <a:latin typeface="Courier New" panose="02070309020205020404" pitchFamily="49" charset="0"/>
                <a:cs typeface="Courier New" panose="02070309020205020404" pitchFamily="49" charset="0"/>
              </a:rPr>
              <a:t>haproxy</a:t>
            </a:r>
            <a:r>
              <a:rPr lang="en-US" sz="3600" dirty="0">
                <a:latin typeface="Courier New" panose="02070309020205020404" pitchFamily="49" charset="0"/>
                <a:cs typeface="Courier New" panose="02070309020205020404" pitchFamily="49" charset="0"/>
              </a:rPr>
              <a:t>::</a:t>
            </a:r>
            <a:r>
              <a:rPr lang="en-US" sz="3600" dirty="0" smtClean="0">
                <a:latin typeface="Courier New" panose="02070309020205020404" pitchFamily="49" charset="0"/>
                <a:cs typeface="Courier New" panose="02070309020205020404" pitchFamily="49" charset="0"/>
              </a:rPr>
              <a:t>default</a:t>
            </a:r>
            <a:r>
              <a:rPr lang="uk-UA" sz="3600" dirty="0" smtClean="0">
                <a:latin typeface="Courier New" panose="02070309020205020404" pitchFamily="49" charset="0"/>
                <a:cs typeface="Courier New" panose="02070309020205020404" pitchFamily="49" charset="0"/>
              </a:rPr>
              <a:t>'</a:t>
            </a:r>
            <a:endParaRPr lang="en-US" sz="36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3"/>
          </p:nvPr>
        </p:nvSpPr>
        <p:spPr>
          <a:xfrm>
            <a:off x="1139359" y="7086259"/>
            <a:ext cx="14404273" cy="748424"/>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837423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fontScale="77500" lnSpcReduction="20000"/>
          </a:bodyPr>
          <a:lstStyle/>
          <a:p>
            <a:r>
              <a:rPr lang="en-US" dirty="0" smtClean="0">
                <a:latin typeface="Courier New" panose="02070309020205020404" pitchFamily="49" charset="0"/>
                <a:cs typeface="Courier New" panose="02070309020205020404" pitchFamily="49" charset="0"/>
              </a:rPr>
              <a:t>#</a:t>
            </a:r>
          </a:p>
          <a:p>
            <a:endParaRPr lang="en-US" dirty="0" smtClean="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node['haproxy']['members</a:t>
            </a:r>
            <a:r>
              <a:rPr lang="en-US" dirty="0" smtClean="0">
                <a:latin typeface="Courier New" panose="02070309020205020404" pitchFamily="49" charset="0"/>
                <a:cs typeface="Courier New" panose="02070309020205020404" pitchFamily="49" charset="0"/>
              </a:rPr>
              <a:t>'] = [</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localhost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127.0.0.1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 {</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localhost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127.0.0.1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4001,</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4001</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include_recipe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3"/>
          </p:nvPr>
        </p:nvSpPr>
        <p:spPr>
          <a:xfrm>
            <a:off x="1139359" y="2829821"/>
            <a:ext cx="14404273" cy="4759699"/>
          </a:xfrm>
        </p:spPr>
        <p:txBody>
          <a:bodyPr/>
          <a:lstStyle/>
          <a:p>
            <a:r>
              <a:rPr lang="en-US" dirty="0" smtClean="0"/>
              <a:t>c</a:t>
            </a:r>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86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fontScale="62500" lnSpcReduction="20000"/>
          </a:bodyPr>
          <a:lstStyle/>
          <a:p>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node['haproxy']['members'] = </a:t>
            </a: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  {</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localhost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127.0.0.1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 {</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a:latin typeface="Courier New" panose="02070309020205020404" pitchFamily="49" charset="0"/>
                <a:cs typeface="Courier New" panose="02070309020205020404" pitchFamily="49" charset="0"/>
              </a:rPr>
              <a:t>-52-8-71-11.us-west-1.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52.8.71.11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24</a:t>
            </a:fld>
            <a:endParaRPr lang="en-US" dirty="0"/>
          </a:p>
        </p:txBody>
      </p:sp>
      <p:sp>
        <p:nvSpPr>
          <p:cNvPr id="10" name="Text Placeholder 7"/>
          <p:cNvSpPr>
            <a:spLocks noGrp="1"/>
          </p:cNvSpPr>
          <p:nvPr>
            <p:ph type="body" sz="quarter" idx="13"/>
          </p:nvPr>
        </p:nvSpPr>
        <p:spPr>
          <a:xfrm>
            <a:off x="1135063" y="4531988"/>
            <a:ext cx="14404975" cy="2284448"/>
          </a:xfrm>
        </p:spPr>
        <p:txBody>
          <a:bodyPr/>
          <a:lstStyle/>
          <a:p>
            <a:r>
              <a:rPr lang="en-US" dirty="0" smtClean="0"/>
              <a:t>+</a:t>
            </a:r>
            <a:endParaRPr lang="en-US" dirty="0"/>
          </a:p>
        </p:txBody>
      </p:sp>
      <p:sp>
        <p:nvSpPr>
          <p:cNvPr id="12" name="Text Placeholder 7"/>
          <p:cNvSpPr>
            <a:spLocks noGrp="1"/>
          </p:cNvSpPr>
          <p:nvPr>
            <p:ph type="body" sz="quarter" idx="13"/>
          </p:nvPr>
        </p:nvSpPr>
        <p:spPr>
          <a:xfrm>
            <a:off x="1135063" y="2660072"/>
            <a:ext cx="14404975" cy="1871916"/>
          </a:xfrm>
          <a:solidFill>
            <a:srgbClr val="FF0000">
              <a:alpha val="25000"/>
            </a:srgbClr>
          </a:solidFill>
        </p:spPr>
        <p:txBody>
          <a:bodyPr/>
          <a:lstStyle/>
          <a:p>
            <a:r>
              <a:rPr lang="en-US" dirty="0"/>
              <a:t>-</a:t>
            </a:r>
          </a:p>
        </p:txBody>
      </p:sp>
    </p:spTree>
    <p:extLst>
      <p:ext uri="{BB962C8B-B14F-4D97-AF65-F5344CB8AC3E}">
        <p14:creationId xmlns:p14="http://schemas.microsoft.com/office/powerpoint/2010/main" val="954210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a:bodyPr>
          <a:lstStyle/>
          <a:p>
            <a:endParaRPr lang="en-US" sz="3200"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sz="2400" dirty="0" err="1" smtClean="0">
                <a:latin typeface="Courier New" panose="02070309020205020404" pitchFamily="49" charset="0"/>
                <a:cs typeface="Courier New" panose="02070309020205020404" pitchFamily="49" charset="0"/>
              </a:rPr>
              <a:t>node</a:t>
            </a:r>
            <a:r>
              <a:rPr lang="en-US" sz="2400" b="1" dirty="0" err="1" smtClean="0">
                <a:latin typeface="Courier New" panose="02070309020205020404" pitchFamily="49" charset="0"/>
                <a:cs typeface="Courier New" panose="02070309020205020404" pitchFamily="49" charset="0"/>
              </a:rPr>
              <a:t>.default</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'haproxy']['members'] = </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hostname</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ec2</a:t>
            </a:r>
            <a:r>
              <a:rPr lang="en-US" sz="2400" dirty="0">
                <a:latin typeface="Courier New" panose="02070309020205020404" pitchFamily="49" charset="0"/>
                <a:cs typeface="Courier New" panose="02070309020205020404" pitchFamily="49" charset="0"/>
              </a:rPr>
              <a:t>-52-8-71-11.us-west-1.</a:t>
            </a:r>
            <a:r>
              <a:rPr lang="en-US" sz="2400" dirty="0" smtClean="0">
                <a:latin typeface="Courier New" panose="02070309020205020404" pitchFamily="49" charset="0"/>
                <a:cs typeface="Courier New" panose="02070309020205020404" pitchFamily="49" charset="0"/>
              </a:rPr>
              <a:t>compute.amazonaws.com</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ipaddress</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52.8.71.11</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ssl_port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a:t>
            </a:r>
          </a:p>
          <a:p>
            <a:endParaRPr lang="en-US" sz="2400" dirty="0">
              <a:latin typeface="Courier New" panose="02070309020205020404" pitchFamily="49" charset="0"/>
              <a:cs typeface="Courier New" panose="02070309020205020404" pitchFamily="49" charset="0"/>
            </a:endParaRPr>
          </a:p>
          <a:p>
            <a:r>
              <a:rPr lang="en-US" sz="2400" dirty="0" err="1">
                <a:latin typeface="Courier New" panose="02070309020205020404" pitchFamily="49" charset="0"/>
                <a:cs typeface="Courier New" panose="02070309020205020404" pitchFamily="49" charset="0"/>
              </a:rPr>
              <a:t>include_recipe</a:t>
            </a:r>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haproxy</a:t>
            </a:r>
            <a:r>
              <a:rPr lang="en-US" sz="2400" dirty="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default</a:t>
            </a:r>
            <a:r>
              <a:rPr lang="uk-UA"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25</a:t>
            </a:fld>
            <a:endParaRPr lang="en-US" dirty="0"/>
          </a:p>
        </p:txBody>
      </p:sp>
      <p:sp>
        <p:nvSpPr>
          <p:cNvPr id="8" name="Rectangle 7"/>
          <p:cNvSpPr/>
          <p:nvPr/>
        </p:nvSpPr>
        <p:spPr bwMode="auto">
          <a:xfrm>
            <a:off x="1984238" y="2506135"/>
            <a:ext cx="1426004" cy="587261"/>
          </a:xfrm>
          <a:prstGeom prst="rect">
            <a:avLst/>
          </a:prstGeom>
          <a:solidFill>
            <a:srgbClr val="008000">
              <a:alpha val="25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42873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a:bodyPr>
          <a:lstStyle/>
          <a:p>
            <a:endParaRPr lang="en-US" sz="3200" dirty="0"/>
          </a:p>
          <a:p>
            <a:pPr>
              <a:lnSpc>
                <a:spcPct val="90000"/>
              </a:lnSpc>
              <a:spcBef>
                <a:spcPts val="0"/>
              </a:spcBef>
              <a:spcAft>
                <a:spcPts val="444"/>
              </a:spcAft>
              <a:buSzTx/>
              <a:defRPr/>
            </a:pPr>
            <a:r>
              <a:rPr lang="en-US" sz="2400" dirty="0" err="1" smtClean="0">
                <a:latin typeface="Courier New" panose="02070309020205020404" pitchFamily="49" charset="0"/>
                <a:cs typeface="Courier New" panose="02070309020205020404" pitchFamily="49" charset="0"/>
              </a:rPr>
              <a:t>node.default</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'haproxy']['members'] = </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hostname</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ec2</a:t>
            </a:r>
            <a:r>
              <a:rPr lang="en-US" sz="2400" dirty="0">
                <a:latin typeface="Courier New" panose="02070309020205020404" pitchFamily="49" charset="0"/>
                <a:cs typeface="Courier New" panose="02070309020205020404" pitchFamily="49" charset="0"/>
              </a:rPr>
              <a:t>-52-8-71-11.us-west-1.</a:t>
            </a:r>
            <a:r>
              <a:rPr lang="en-US" sz="2400" dirty="0" smtClean="0">
                <a:latin typeface="Courier New" panose="02070309020205020404" pitchFamily="49" charset="0"/>
                <a:cs typeface="Courier New" panose="02070309020205020404" pitchFamily="49" charset="0"/>
              </a:rPr>
              <a:t>compute.amazonaws.com</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ipaddress</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52.8.71.11</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ssl_port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a:t>
            </a:r>
          </a:p>
          <a:p>
            <a:endParaRPr lang="en-US" sz="2400" dirty="0">
              <a:latin typeface="Courier New" panose="02070309020205020404" pitchFamily="49" charset="0"/>
              <a:cs typeface="Courier New" panose="02070309020205020404" pitchFamily="49" charset="0"/>
            </a:endParaRPr>
          </a:p>
          <a:p>
            <a:r>
              <a:rPr lang="en-US" sz="2400" dirty="0" err="1">
                <a:latin typeface="Courier New" panose="02070309020205020404" pitchFamily="49" charset="0"/>
                <a:cs typeface="Courier New" panose="02070309020205020404" pitchFamily="49" charset="0"/>
              </a:rPr>
              <a:t>include_recipe</a:t>
            </a:r>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haproxy</a:t>
            </a:r>
            <a:r>
              <a:rPr lang="en-US" sz="2400" dirty="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default</a:t>
            </a:r>
            <a:r>
              <a:rPr lang="uk-UA"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510018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ü"/>
            </a:pPr>
            <a:r>
              <a:rPr lang="en-US" dirty="0" smtClean="0"/>
              <a:t>Find or create a cookbook to manage a load balancer</a:t>
            </a:r>
          </a:p>
          <a:p>
            <a:pPr marL="380990" indent="-380990">
              <a:buFont typeface="Wingdings" charset="2"/>
              <a:buChar char="ü"/>
            </a:pPr>
            <a:r>
              <a:rPr lang="en-US" dirty="0" smtClean="0"/>
              <a:t>Configure </a:t>
            </a:r>
            <a:r>
              <a:rPr lang="en-US" dirty="0"/>
              <a:t>the load </a:t>
            </a:r>
            <a:r>
              <a:rPr lang="en-US" dirty="0" smtClean="0"/>
              <a:t>balancer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haproxy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060168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203903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latin typeface="Courier New" panose="02070309020205020404" pitchFamily="49" charset="0"/>
                <a:cs typeface="Courier New" panose="02070309020205020404" pitchFamily="49" charset="0"/>
              </a:rPr>
              <a:t>$ cd ~/chef-repo/cookbooks/myhaproxy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95694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Balancer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Adding a load balancer will allow us to better grow our infrastructure.</a:t>
            </a:r>
          </a:p>
          <a:p>
            <a:pPr lvl="1"/>
            <a:endParaRPr lang="en-US" dirty="0"/>
          </a:p>
          <a:p>
            <a:pPr lvl="2"/>
            <a:r>
              <a:rPr lang="en-US" dirty="0" smtClean="0"/>
              <a:t>Receives requests and relays them to other systems.</a:t>
            </a:r>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3</a:t>
            </a:fld>
            <a:endParaRPr lang="en-US" dirty="0"/>
          </a:p>
        </p:txBody>
      </p:sp>
      <p:sp>
        <p:nvSpPr>
          <p:cNvPr id="61" name="Text Placeholder 2"/>
          <p:cNvSpPr txBox="1">
            <a:spLocks/>
          </p:cNvSpPr>
          <p:nvPr/>
        </p:nvSpPr>
        <p:spPr bwMode="white">
          <a:xfrm>
            <a:off x="10418917" y="4929215"/>
            <a:ext cx="2254667" cy="587971"/>
          </a:xfrm>
          <a:prstGeom prst="rect">
            <a:avLst/>
          </a:prstGeom>
        </p:spPr>
        <p:txBody>
          <a:bodyPr vert="horz" wrap="square" lIns="0" tIns="0" rIns="0" bIns="0" rtlCol="0">
            <a:normAutofit fontScale="550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Load Balancer</a:t>
            </a:r>
            <a:endParaRPr lang="en-US" sz="4500" dirty="0"/>
          </a:p>
          <a:p>
            <a:endParaRPr lang="en-US" sz="2667" dirty="0"/>
          </a:p>
          <a:p>
            <a:endParaRPr lang="en-US" sz="2667" dirty="0"/>
          </a:p>
          <a:p>
            <a:endParaRPr lang="en-US" sz="4267" dirty="0"/>
          </a:p>
          <a:p>
            <a:endParaRPr lang="en-US" sz="4267" dirty="0"/>
          </a:p>
        </p:txBody>
      </p:sp>
      <p:cxnSp>
        <p:nvCxnSpPr>
          <p:cNvPr id="62" name="Straight Arrow Connector 61"/>
          <p:cNvCxnSpPr/>
          <p:nvPr/>
        </p:nvCxnSpPr>
        <p:spPr>
          <a:xfrm flipV="1">
            <a:off x="13026659" y="3170567"/>
            <a:ext cx="943447" cy="46519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63"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8632" y="3635758"/>
            <a:ext cx="1240889" cy="1251852"/>
          </a:xfrm>
          <a:prstGeom prst="rect">
            <a:avLst/>
          </a:prstGeom>
          <a:noFill/>
          <a:extLst>
            <a:ext uri="{909E8E84-426E-40dd-AFC4-6F175D3DCCD1}">
              <a14:hiddenFill xmlns="" xmlns:a14="http://schemas.microsoft.com/office/drawing/2010/main">
                <a:solidFill>
                  <a:srgbClr val="FFFFFF"/>
                </a:solidFill>
              </a14:hiddenFill>
            </a:ext>
          </a:extLst>
        </p:spPr>
      </p:pic>
      <p:cxnSp>
        <p:nvCxnSpPr>
          <p:cNvPr id="64" name="Straight Arrow Connector 63"/>
          <p:cNvCxnSpPr/>
          <p:nvPr/>
        </p:nvCxnSpPr>
        <p:spPr>
          <a:xfrm>
            <a:off x="13026659" y="4417443"/>
            <a:ext cx="943447" cy="389957"/>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5" name="Text Placeholder 2"/>
          <p:cNvSpPr txBox="1">
            <a:spLocks/>
          </p:cNvSpPr>
          <p:nvPr/>
        </p:nvSpPr>
        <p:spPr bwMode="white">
          <a:xfrm>
            <a:off x="13840535" y="3638514"/>
            <a:ext cx="1360855" cy="819997"/>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sp>
        <p:nvSpPr>
          <p:cNvPr id="66" name="Text Placeholder 2"/>
          <p:cNvSpPr txBox="1">
            <a:spLocks/>
          </p:cNvSpPr>
          <p:nvPr/>
        </p:nvSpPr>
        <p:spPr bwMode="white">
          <a:xfrm>
            <a:off x="13950368" y="6213609"/>
            <a:ext cx="1360855" cy="694358"/>
          </a:xfrm>
          <a:prstGeom prst="rect">
            <a:avLst/>
          </a:prstGeom>
        </p:spPr>
        <p:txBody>
          <a:bodyPr vert="horz" wrap="square" lIns="0" tIns="0" rIns="0" bIns="0" rtlCol="0">
            <a:normAutofit fontScale="92500" lnSpcReduction="1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pic>
        <p:nvPicPr>
          <p:cNvPr id="69" name="Picture 6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37429" y="2105307"/>
            <a:ext cx="1636811" cy="1745180"/>
          </a:xfrm>
          <a:prstGeom prst="rect">
            <a:avLst/>
          </a:prstGeom>
        </p:spPr>
      </p:pic>
      <p:pic>
        <p:nvPicPr>
          <p:cNvPr id="70" name="Picture 6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66259" y="4506637"/>
            <a:ext cx="1636811" cy="1745180"/>
          </a:xfrm>
          <a:prstGeom prst="rect">
            <a:avLst/>
          </a:prstGeom>
        </p:spPr>
      </p:pic>
      <p:sp>
        <p:nvSpPr>
          <p:cNvPr id="8" name="Explosion 1 7"/>
          <p:cNvSpPr/>
          <p:nvPr/>
        </p:nvSpPr>
        <p:spPr bwMode="auto">
          <a:xfrm>
            <a:off x="9655378" y="2479284"/>
            <a:ext cx="3867387" cy="4194232"/>
          </a:xfrm>
          <a:prstGeom prst="irregularSeal1">
            <a:avLst/>
          </a:prstGeom>
          <a:no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67110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(0.1.0) from source at .</a:t>
            </a: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
        <p:nvSpPr>
          <p:cNvPr id="7" name="Rectangle 6"/>
          <p:cNvSpPr/>
          <p:nvPr/>
        </p:nvSpPr>
        <p:spPr bwMode="auto">
          <a:xfrm>
            <a:off x="1122159" y="3715966"/>
            <a:ext cx="14431939" cy="144870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10957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000" dirty="0">
                <a:latin typeface="Courier New" panose="02070309020205020404" pitchFamily="49" charset="0"/>
                <a:cs typeface="Courier New" panose="02070309020205020404" pitchFamily="49" charset="0"/>
              </a:rPr>
              <a:t>Uploaded cpu (0.2.0) to: 'https://api.opscode.com:443/organizations/steveessentials2'</a:t>
            </a:r>
          </a:p>
          <a:p>
            <a:r>
              <a:rPr lang="en-US" sz="2000" dirty="0">
                <a:latin typeface="Courier New" panose="02070309020205020404" pitchFamily="49" charset="0"/>
                <a:cs typeface="Courier New" panose="02070309020205020404" pitchFamily="49" charset="0"/>
              </a:rPr>
              <a:t>Uploaded haproxy (1.6.6) to: 'https://api.opscode.com:443/organizations/steveessentials2'</a:t>
            </a:r>
          </a:p>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myhaproxy</a:t>
            </a:r>
            <a:r>
              <a:rPr lang="en-US" sz="2000" dirty="0">
                <a:latin typeface="Courier New" panose="02070309020205020404" pitchFamily="49" charset="0"/>
                <a:cs typeface="Courier New" panose="02070309020205020404" pitchFamily="49" charset="0"/>
              </a:rPr>
              <a:t> (0.1.0) to: 'https://api.opscode.com:443/organizations/steveessentials2'</a:t>
            </a:r>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530287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apache            0.2.1</a:t>
            </a:r>
          </a:p>
          <a:p>
            <a:r>
              <a:rPr lang="en-US" dirty="0">
                <a:latin typeface="Courier New" panose="02070309020205020404" pitchFamily="49" charset="0"/>
                <a:cs typeface="Courier New" panose="02070309020205020404" pitchFamily="49" charset="0"/>
              </a:rPr>
              <a:t>build-essential   2.2.3</a:t>
            </a:r>
          </a:p>
          <a:p>
            <a:r>
              <a:rPr lang="en-US" dirty="0">
                <a:latin typeface="Courier New" panose="02070309020205020404" pitchFamily="49" charset="0"/>
                <a:cs typeface="Courier New" panose="02070309020205020404" pitchFamily="49" charset="0"/>
              </a:rPr>
              <a:t>cpu               0.2.0</a:t>
            </a:r>
          </a:p>
          <a:p>
            <a:r>
              <a:rPr lang="en-US" dirty="0">
                <a:latin typeface="Courier New" panose="02070309020205020404" pitchFamily="49" charset="0"/>
                <a:cs typeface="Courier New" panose="02070309020205020404" pitchFamily="49" charset="0"/>
              </a:rPr>
              <a:t>haproxy           1.6.6</a:t>
            </a:r>
          </a:p>
          <a:p>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0.1.0</a:t>
            </a:r>
          </a:p>
          <a:p>
            <a:r>
              <a:rPr lang="en-US" dirty="0">
                <a:latin typeface="Courier New" panose="02070309020205020404" pitchFamily="49" charset="0"/>
                <a:cs typeface="Courier New" panose="02070309020205020404" pitchFamily="49" charset="0"/>
              </a:rPr>
              <a:t>workstation       0.2.1</a:t>
            </a:r>
          </a:p>
        </p:txBody>
      </p:sp>
      <p:sp>
        <p:nvSpPr>
          <p:cNvPr id="3" name="Title 2"/>
          <p:cNvSpPr>
            <a:spLocks noGrp="1"/>
          </p:cNvSpPr>
          <p:nvPr>
            <p:ph type="title"/>
          </p:nvPr>
        </p:nvSpPr>
        <p:spPr/>
        <p:txBody>
          <a:bodyPr/>
          <a:lstStyle/>
          <a:p>
            <a:r>
              <a:rPr lang="en-US" dirty="0"/>
              <a:t>Lab: </a:t>
            </a:r>
            <a:r>
              <a:rPr lang="en-US" dirty="0" smtClean="0"/>
              <a:t>Verify </a:t>
            </a:r>
            <a:r>
              <a:rPr lang="en-US" dirty="0"/>
              <a:t>the Cookbook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cookbook list</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2794709"/>
            <a:ext cx="14431939" cy="19175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152142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ü"/>
            </a:pPr>
            <a:r>
              <a:rPr lang="en-US" dirty="0" smtClean="0"/>
              <a:t>Find or </a:t>
            </a:r>
            <a:r>
              <a:rPr lang="en-US" dirty="0"/>
              <a:t>c</a:t>
            </a:r>
            <a:r>
              <a:rPr lang="en-US" dirty="0" smtClean="0"/>
              <a:t>reate a cookbook to manage a </a:t>
            </a:r>
            <a:r>
              <a:rPr lang="en-US" dirty="0"/>
              <a:t>load </a:t>
            </a:r>
            <a:r>
              <a:rPr lang="en-US" dirty="0" smtClean="0"/>
              <a:t>balancer</a:t>
            </a:r>
          </a:p>
          <a:p>
            <a:pPr marL="380990" indent="-380990">
              <a:buFont typeface="Wingdings" charset="2"/>
              <a:buChar char="ü"/>
            </a:pPr>
            <a:r>
              <a:rPr lang="en-US" dirty="0" smtClean="0"/>
              <a:t>Configure the </a:t>
            </a:r>
            <a:r>
              <a:rPr lang="en-US" dirty="0"/>
              <a:t>load </a:t>
            </a:r>
            <a:r>
              <a:rPr lang="en-US" dirty="0" smtClean="0"/>
              <a:t>balancer to send traffic to the new node</a:t>
            </a:r>
          </a:p>
          <a:p>
            <a:pPr marL="380990" indent="-380990">
              <a:buFont typeface="Wingdings" charset="2"/>
              <a:buChar char="ü"/>
            </a:pPr>
            <a:r>
              <a:rPr lang="en-US" dirty="0" smtClean="0"/>
              <a:t>Upload cookbook to Chef Server</a:t>
            </a:r>
          </a:p>
          <a:p>
            <a:pPr marL="380990" indent="-380990">
              <a:buFont typeface="Wingdings" charset="2"/>
              <a:buChar char="q"/>
            </a:pPr>
            <a:r>
              <a:rPr lang="en-US" dirty="0" smtClean="0"/>
              <a:t>Bootstrap a new node that runs the haproxy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590218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67711" y="2496327"/>
            <a:ext cx="12118841" cy="852712"/>
          </a:xfrm>
        </p:spPr>
        <p:txBody>
          <a:bodyPr>
            <a:normAutofit fontScale="90000"/>
          </a:bodyPr>
          <a:lstStyle/>
          <a:p>
            <a:r>
              <a:rPr lang="en-US" dirty="0" smtClean="0"/>
              <a:t>Lab: Bootstrap a Load Balancer</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Bootstrap a new node</a:t>
            </a:r>
          </a:p>
          <a:p>
            <a:pPr marL="609585" indent="-609585">
              <a:lnSpc>
                <a:spcPct val="120000"/>
              </a:lnSpc>
              <a:buFont typeface="Wingdings" charset="2"/>
              <a:buChar char="q"/>
            </a:pPr>
            <a:r>
              <a:rPr lang="en-US" dirty="0" smtClean="0"/>
              <a:t>Update the run list of the new node to include the wrapper proxy server cookbook</a:t>
            </a:r>
            <a:endParaRPr lang="en-US" dirty="0"/>
          </a:p>
          <a:p>
            <a:pPr marL="609585" indent="-609585">
              <a:lnSpc>
                <a:spcPct val="120000"/>
              </a:lnSpc>
              <a:buFont typeface="Wingdings" charset="2"/>
              <a:buChar char="q"/>
            </a:pPr>
            <a:r>
              <a:rPr lang="en-US" dirty="0" smtClean="0"/>
              <a:t>SSH to that system and run chef-client</a:t>
            </a:r>
            <a:endParaRPr lang="en-US" dirty="0"/>
          </a:p>
          <a:p>
            <a:pPr marL="609585" indent="-609585">
              <a:lnSpc>
                <a:spcPct val="120000"/>
              </a:lnSpc>
              <a:buFont typeface="Wingdings" charset="2"/>
              <a:buChar char="q"/>
            </a:pPr>
            <a:r>
              <a:rPr lang="en-US" dirty="0" smtClean="0"/>
              <a:t>Verify that traffic to the load balancer is relayed to the web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608452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Creating new client for node2</a:t>
            </a:r>
          </a:p>
          <a:p>
            <a:r>
              <a:rPr lang="en-US" dirty="0">
                <a:latin typeface="Courier New" panose="02070309020205020404" pitchFamily="49" charset="0"/>
                <a:cs typeface="Courier New" panose="02070309020205020404" pitchFamily="49" charset="0"/>
              </a:rPr>
              <a:t>Creating new node for node2</a:t>
            </a:r>
          </a:p>
          <a:p>
            <a:r>
              <a:rPr lang="en-US" dirty="0">
                <a:latin typeface="Courier New" panose="02070309020205020404" pitchFamily="49" charset="0"/>
                <a:cs typeface="Courier New" panose="02070309020205020404" pitchFamily="49" charset="0"/>
              </a:rPr>
              <a:t>Connecting to ec2-54-210-192-12.compute-1.amazonaws.com</a:t>
            </a:r>
          </a:p>
          <a:p>
            <a:r>
              <a:rPr lang="en-US" dirty="0">
                <a:latin typeface="Courier New" panose="02070309020205020404" pitchFamily="49" charset="0"/>
                <a:cs typeface="Courier New" panose="02070309020205020404" pitchFamily="49" charset="0"/>
              </a:rPr>
              <a:t>ec2-54-210-192-12.compute-1.amazonaws.com Starting first Chef Client run...</a:t>
            </a:r>
          </a:p>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[2015-09-16T17:13:10+00:00] WARN: Node node2 has an empty run list.</a:t>
            </a:r>
          </a:p>
          <a:p>
            <a:r>
              <a:rPr lang="en-US" dirty="0">
                <a:latin typeface="Courier New" panose="02070309020205020404" pitchFamily="49" charset="0"/>
                <a:cs typeface="Courier New" panose="02070309020205020404" pitchFamily="49" charset="0"/>
              </a:rPr>
              <a:t>ec2-54-210-192-12.compute-1.amazonaws.com Converging 0 resources</a:t>
            </a:r>
          </a:p>
          <a:p>
            <a:r>
              <a:rPr lang="en-US" dirty="0">
                <a:latin typeface="Courier New" panose="02070309020205020404" pitchFamily="49" charset="0"/>
                <a:cs typeface="Courier New" panose="02070309020205020404" pitchFamily="49" charset="0"/>
              </a:rPr>
              <a:t>ec2-54-210-192-12.compute-1.amazonaws.com</a:t>
            </a:r>
          </a:p>
          <a:p>
            <a:r>
              <a:rPr lang="en-US" dirty="0">
                <a:latin typeface="Courier New" panose="02070309020205020404" pitchFamily="49" charset="0"/>
                <a:cs typeface="Courier New" panose="02070309020205020404" pitchFamily="49" charset="0"/>
              </a:rPr>
              <a:t>ec2-54-210-192-12.compute-1.amazonaws.com Running handlers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Bootstrap a New Node</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bootstrap FQDN2 -x USER -P PWD --sudo -N node2</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899812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 Name:   node2</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Environment: _default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FQDN:        ip-172-31-0-128.ec2.internal</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IP:          54.210.192.12</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Run List: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Roles: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Recipes: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Platform:    centos 6.6</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New </a:t>
            </a:r>
            <a:r>
              <a:rPr lang="en-US" dirty="0"/>
              <a:t>Node</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53724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31945"/>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recipe[</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p:txBody>
      </p:sp>
      <p:sp>
        <p:nvSpPr>
          <p:cNvPr id="3" name="Title 2"/>
          <p:cNvSpPr>
            <a:spLocks noGrp="1"/>
          </p:cNvSpPr>
          <p:nvPr>
            <p:ph type="title"/>
          </p:nvPr>
        </p:nvSpPr>
        <p:spPr/>
        <p:txBody>
          <a:bodyPr/>
          <a:lstStyle/>
          <a:p>
            <a:r>
              <a:rPr lang="en-US" dirty="0"/>
              <a:t>Lab: </a:t>
            </a:r>
            <a:r>
              <a:rPr lang="en-US" dirty="0" smtClean="0"/>
              <a:t>Define the Run List</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node run_list add node2 "recipe[myhaproxy]"</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796375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088448"/>
          </a:xfrm>
        </p:spPr>
        <p:txBody>
          <a:bodyPr/>
          <a:lstStyle/>
          <a:p>
            <a:r>
              <a:rPr lang="en-US" dirty="0">
                <a:latin typeface="Courier New" panose="02070309020205020404" pitchFamily="49" charset="0"/>
                <a:cs typeface="Courier New" panose="02070309020205020404" pitchFamily="49" charset="0"/>
              </a:rPr>
              <a:t>Node Name:   node2</a:t>
            </a:r>
          </a:p>
          <a:p>
            <a:r>
              <a:rPr lang="en-US" dirty="0">
                <a:latin typeface="Courier New" panose="02070309020205020404" pitchFamily="49" charset="0"/>
                <a:cs typeface="Courier New" panose="02070309020205020404" pitchFamily="49" charset="0"/>
              </a:rPr>
              <a:t>Environment: _default</a:t>
            </a:r>
          </a:p>
          <a:p>
            <a:r>
              <a:rPr lang="en-US" dirty="0">
                <a:latin typeface="Courier New" panose="02070309020205020404" pitchFamily="49" charset="0"/>
                <a:cs typeface="Courier New" panose="02070309020205020404" pitchFamily="49" charset="0"/>
              </a:rPr>
              <a:t>FQDN:        ip-172-31-0-128.ec2.internal</a:t>
            </a:r>
          </a:p>
          <a:p>
            <a:r>
              <a:rPr lang="en-US" dirty="0">
                <a:latin typeface="Courier New" panose="02070309020205020404" pitchFamily="49" charset="0"/>
                <a:cs typeface="Courier New" panose="02070309020205020404" pitchFamily="49" charset="0"/>
              </a:rPr>
              <a:t>IP:          54.210.192.12</a:t>
            </a:r>
          </a:p>
          <a:p>
            <a:r>
              <a:rPr lang="en-US" dirty="0">
                <a:latin typeface="Courier New" panose="02070309020205020404" pitchFamily="49" charset="0"/>
                <a:cs typeface="Courier New" panose="02070309020205020404" pitchFamily="49" charset="0"/>
              </a:rPr>
              <a:t>Run List:    recipe[</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Roles:</a:t>
            </a:r>
          </a:p>
          <a:p>
            <a:r>
              <a:rPr lang="en-US" dirty="0">
                <a:latin typeface="Courier New" panose="02070309020205020404" pitchFamily="49" charset="0"/>
                <a:cs typeface="Courier New" panose="02070309020205020404" pitchFamily="49" charset="0"/>
              </a:rPr>
              <a:t>Recipes:</a:t>
            </a:r>
          </a:p>
          <a:p>
            <a:r>
              <a:rPr lang="en-US" dirty="0">
                <a:latin typeface="Courier New" panose="02070309020205020404" pitchFamily="49" charset="0"/>
                <a:cs typeface="Courier New" panose="02070309020205020404" pitchFamily="49" charset="0"/>
              </a:rPr>
              <a:t>Platform:    centos 6.6</a:t>
            </a:r>
          </a:p>
          <a:p>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a:t>
            </a:r>
            <a:r>
              <a:rPr lang="en-US" dirty="0"/>
              <a:t>Run List</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4202263"/>
            <a:ext cx="14431939" cy="5099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910487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SSH Woes</a:t>
            </a:r>
            <a:endParaRPr lang="en-US" dirty="0"/>
          </a:p>
        </p:txBody>
      </p:sp>
      <p:sp>
        <p:nvSpPr>
          <p:cNvPr id="3" name="Subtitle 2"/>
          <p:cNvSpPr>
            <a:spLocks noGrp="1"/>
          </p:cNvSpPr>
          <p:nvPr>
            <p:ph type="subTitle" idx="1"/>
          </p:nvPr>
        </p:nvSpPr>
        <p:spPr/>
        <p:txBody>
          <a:bodyPr/>
          <a:lstStyle/>
          <a:p>
            <a:r>
              <a:rPr lang="en-US" dirty="0" smtClean="0"/>
              <a:t>Logging into both systems is a pain. We can use another knife tool to allow us to send commands to all of our nodes.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96616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Load Balancer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Work that needs to be accomplished to setup a </a:t>
            </a:r>
            <a:r>
              <a:rPr lang="en-US" dirty="0"/>
              <a:t>load </a:t>
            </a:r>
            <a:r>
              <a:rPr lang="en-US" dirty="0" smtClean="0"/>
              <a:t>balancer within our infrastructure:</a:t>
            </a:r>
          </a:p>
          <a:p>
            <a:pPr lvl="1"/>
            <a:endParaRPr lang="en-US" dirty="0" smtClean="0"/>
          </a:p>
          <a:p>
            <a:pPr lvl="2"/>
            <a:r>
              <a:rPr lang="en-US" dirty="0" smtClean="0"/>
              <a:t>Write a haproxy (load balancer) cookbook.</a:t>
            </a:r>
          </a:p>
          <a:p>
            <a:pPr lvl="2"/>
            <a:r>
              <a:rPr lang="en-US" dirty="0" smtClean="0"/>
              <a:t>We will need to establish a new node within our organization to which we apply that cookbook.</a:t>
            </a:r>
          </a:p>
          <a:p>
            <a:pPr lvl="1"/>
            <a:endParaRPr lang="en-US" dirty="0" smtClean="0"/>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4</a:t>
            </a:fld>
            <a:endParaRPr lang="en-US" dirty="0"/>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8814" y="5689095"/>
            <a:ext cx="1636811" cy="1745180"/>
          </a:xfrm>
          <a:prstGeom prst="rect">
            <a:avLst/>
          </a:prstGeom>
        </p:spPr>
      </p:pic>
      <p:sp>
        <p:nvSpPr>
          <p:cNvPr id="20" name="Text Placeholder 2"/>
          <p:cNvSpPr txBox="1">
            <a:spLocks/>
          </p:cNvSpPr>
          <p:nvPr/>
        </p:nvSpPr>
        <p:spPr bwMode="white">
          <a:xfrm>
            <a:off x="9159246" y="7402693"/>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Chef Server</a:t>
            </a:r>
            <a:endParaRPr lang="en-US" sz="2667" dirty="0"/>
          </a:p>
          <a:p>
            <a:endParaRPr lang="en-US" sz="2667" dirty="0"/>
          </a:p>
          <a:p>
            <a:endParaRPr lang="en-US" sz="2667" dirty="0"/>
          </a:p>
          <a:p>
            <a:endParaRPr lang="en-US" sz="4267" dirty="0"/>
          </a:p>
          <a:p>
            <a:endParaRPr lang="en-US" sz="4267" dirty="0"/>
          </a:p>
        </p:txBody>
      </p:sp>
      <p:sp>
        <p:nvSpPr>
          <p:cNvPr id="21" name="Text Placeholder 2"/>
          <p:cNvSpPr txBox="1">
            <a:spLocks/>
          </p:cNvSpPr>
          <p:nvPr/>
        </p:nvSpPr>
        <p:spPr bwMode="white">
          <a:xfrm rot="20527859">
            <a:off x="11015473" y="4861671"/>
            <a:ext cx="2549992" cy="1442176"/>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t>haproxy Cookbook</a:t>
            </a:r>
            <a:endParaRPr lang="en-US" sz="2400" dirty="0"/>
          </a:p>
          <a:p>
            <a:endParaRPr lang="en-US" sz="2667" dirty="0"/>
          </a:p>
          <a:p>
            <a:endParaRPr lang="en-US" sz="2667" dirty="0"/>
          </a:p>
          <a:p>
            <a:endParaRPr lang="en-US" sz="4267" dirty="0"/>
          </a:p>
          <a:p>
            <a:endParaRPr lang="en-US" sz="4267" dirty="0"/>
          </a:p>
        </p:txBody>
      </p:sp>
      <p:cxnSp>
        <p:nvCxnSpPr>
          <p:cNvPr id="23" name="Straight Arrow Connector 22"/>
          <p:cNvCxnSpPr/>
          <p:nvPr/>
        </p:nvCxnSpPr>
        <p:spPr>
          <a:xfrm flipV="1">
            <a:off x="10935625" y="5105343"/>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bwMode="white">
          <a:xfrm>
            <a:off x="13514955" y="5796441"/>
            <a:ext cx="2254667" cy="587971"/>
          </a:xfrm>
          <a:prstGeom prst="rect">
            <a:avLst/>
          </a:prstGeom>
        </p:spPr>
        <p:txBody>
          <a:bodyPr vert="horz" wrap="square" lIns="0" tIns="0" rIns="0" bIns="0" rtlCol="0">
            <a:normAutofit fontScale="47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Node to become </a:t>
            </a:r>
            <a:r>
              <a:rPr lang="en-US" sz="4500" dirty="0"/>
              <a:t>load balancer</a:t>
            </a:r>
          </a:p>
          <a:p>
            <a:endParaRPr lang="en-US" sz="2667" dirty="0"/>
          </a:p>
          <a:p>
            <a:endParaRPr lang="en-US" sz="2667" dirty="0"/>
          </a:p>
          <a:p>
            <a:endParaRPr lang="en-US" sz="4267" dirty="0"/>
          </a:p>
          <a:p>
            <a:endParaRPr lang="en-US" sz="4267" dirty="0"/>
          </a:p>
        </p:txBody>
      </p:sp>
      <p:pic>
        <p:nvPicPr>
          <p:cNvPr id="25" name="Picture 2" descr="http://www.clipartpal.com/_thumbs/pd/computer/hardware/server_123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76420" y="4276099"/>
            <a:ext cx="1321013" cy="1334359"/>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3174389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knife ssh QUERY COMMAND (options)</a:t>
            </a:r>
          </a:p>
          <a:p>
            <a:r>
              <a:rPr lang="en-US" sz="2200" dirty="0">
                <a:latin typeface="Courier New" panose="02070309020205020404" pitchFamily="49" charset="0"/>
                <a:cs typeface="Courier New" panose="02070309020205020404" pitchFamily="49" charset="0"/>
              </a:rPr>
              <a:t>    -a, --attribute ATTR             The attribute to use for opening the connection - default depends on the context</a:t>
            </a:r>
          </a:p>
          <a:p>
            <a:r>
              <a:rPr lang="en-US" sz="2200" dirty="0">
                <a:latin typeface="Courier New" panose="02070309020205020404" pitchFamily="49" charset="0"/>
                <a:cs typeface="Courier New" panose="02070309020205020404" pitchFamily="49" charset="0"/>
              </a:rPr>
              <a:t>    -s, --server-url URL             Chef Server URL</a:t>
            </a:r>
          </a:p>
          <a:p>
            <a:r>
              <a:rPr lang="en-US" sz="2200" dirty="0">
                <a:latin typeface="Courier New" panose="02070309020205020404" pitchFamily="49" charset="0"/>
                <a:cs typeface="Courier New" panose="02070309020205020404" pitchFamily="49" charset="0"/>
              </a:rPr>
              <a:t>        --chef-zero-host HOST        Host to start chef-zero on</a:t>
            </a:r>
          </a:p>
          <a:p>
            <a:r>
              <a:rPr lang="en-US" sz="2200" dirty="0">
                <a:latin typeface="Courier New" panose="02070309020205020404" pitchFamily="49" charset="0"/>
                <a:cs typeface="Courier New" panose="02070309020205020404" pitchFamily="49" charset="0"/>
              </a:rPr>
              <a:t>        --chef-zero-port PORT        Port (or port range) to start chef-zero on.  Port ranges like 1000,1010 or 8889-9999 will try all given ports until one works.</a:t>
            </a:r>
          </a:p>
          <a:p>
            <a:r>
              <a:rPr lang="en-US" sz="2200" dirty="0">
                <a:latin typeface="Courier New" panose="02070309020205020404" pitchFamily="49" charset="0"/>
                <a:cs typeface="Courier New" panose="02070309020205020404" pitchFamily="49" charset="0"/>
              </a:rPr>
              <a:t>    -k, --key KEY                    API Client Key</a:t>
            </a:r>
          </a:p>
          <a:p>
            <a:r>
              <a:rPr lang="en-US" sz="2200" dirty="0">
                <a:latin typeface="Courier New" panose="02070309020205020404" pitchFamily="49" charset="0"/>
                <a:cs typeface="Courier New" panose="02070309020205020404" pitchFamily="49" charset="0"/>
              </a:rPr>
              <a:t>        --[no-]color                 Use colored output, defaults to false on Windows, true otherwise</a:t>
            </a:r>
          </a:p>
          <a:p>
            <a:r>
              <a:rPr lang="en-US" sz="2200" dirty="0">
                <a:latin typeface="Courier New" panose="02070309020205020404" pitchFamily="49" charset="0"/>
                <a:cs typeface="Courier New" panose="02070309020205020404" pitchFamily="49" charset="0"/>
              </a:rPr>
              <a:t>    -C, --concurrency NUM            The number of concurrent connections</a:t>
            </a:r>
          </a:p>
          <a:p>
            <a:r>
              <a:rPr lang="en-US" sz="2200" dirty="0">
                <a:latin typeface="Courier New" panose="02070309020205020404" pitchFamily="49" charset="0"/>
                <a:cs typeface="Courier New" panose="02070309020205020404" pitchFamily="49" charset="0"/>
              </a:rPr>
              <a:t>    -c, --config CONFIG              The configuration file to use</a:t>
            </a:r>
          </a:p>
          <a:p>
            <a:r>
              <a:rPr lang="en-US" sz="2200" dirty="0">
                <a:latin typeface="Courier New" panose="02070309020205020404" pitchFamily="49" charset="0"/>
                <a:cs typeface="Courier New" panose="02070309020205020404" pitchFamily="49" charset="0"/>
              </a:rPr>
              <a:t>        --defaults                   Accept default values for all </a:t>
            </a:r>
            <a:r>
              <a:rPr lang="en-US" sz="2200" dirty="0" smtClean="0">
                <a:latin typeface="Courier New" panose="02070309020205020404" pitchFamily="49" charset="0"/>
                <a:cs typeface="Courier New" panose="02070309020205020404" pitchFamily="49" charset="0"/>
              </a:rPr>
              <a:t>questions</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Using knife ssh</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ssh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925836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apache</a:t>
            </a:r>
          </a:p>
          <a:p>
            <a:r>
              <a:rPr lang="en-US" sz="2200" dirty="0">
                <a:latin typeface="Courier New" panose="02070309020205020404" pitchFamily="49" charset="0"/>
                <a:cs typeface="Courier New" panose="02070309020205020404" pitchFamily="49" charset="0"/>
              </a:rPr>
              <a:t>ec2-54-175-46-24.compute-1.amazonaws.com  Compiling Cookbooks...</a:t>
            </a:r>
          </a:p>
          <a:p>
            <a:r>
              <a:rPr lang="en-US" sz="2200" dirty="0">
                <a:latin typeface="Courier New" panose="02070309020205020404" pitchFamily="49" charset="0"/>
                <a:cs typeface="Courier New" panose="02070309020205020404" pitchFamily="49" charset="0"/>
              </a:rPr>
              <a:t>ec2-54-175-46-24.compute-1.amazonaws.com  Converging 3 resources</a:t>
            </a:r>
          </a:p>
          <a:p>
            <a:r>
              <a:rPr lang="en-US" sz="2200" dirty="0">
                <a:latin typeface="Courier New" panose="02070309020205020404" pitchFamily="49" charset="0"/>
                <a:cs typeface="Courier New" panose="02070309020205020404" pitchFamily="49" charset="0"/>
              </a:rPr>
              <a:t>ec2-54-175-46-24.compute-1.amazonaws.com  Recipe: apache::server</a:t>
            </a: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cpu</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583660" y="233464"/>
            <a:ext cx="14961140" cy="898913"/>
          </a:xfrm>
        </p:spPr>
        <p:txBody>
          <a:bodyPr/>
          <a:lstStyle/>
          <a:p>
            <a:r>
              <a:rPr lang="en-US" dirty="0" smtClean="0"/>
              <a:t>GE: </a:t>
            </a:r>
            <a:r>
              <a:rPr lang="en-US" dirty="0"/>
              <a:t>Define the Run List</a:t>
            </a:r>
          </a:p>
        </p:txBody>
      </p:sp>
      <p:sp>
        <p:nvSpPr>
          <p:cNvPr id="4" name="Text Placeholder 3"/>
          <p:cNvSpPr>
            <a:spLocks noGrp="1"/>
          </p:cNvSpPr>
          <p:nvPr>
            <p:ph type="body" sz="quarter" idx="11"/>
          </p:nvPr>
        </p:nvSpPr>
        <p:spPr/>
        <p:txBody>
          <a:bodyPr/>
          <a:lstStyle/>
          <a:p>
            <a:r>
              <a:rPr lang="en-US" sz="3000" dirty="0" smtClean="0">
                <a:latin typeface="Courier New" panose="02070309020205020404" pitchFamily="49" charset="0"/>
                <a:cs typeface="Courier New" panose="02070309020205020404" pitchFamily="49" charset="0"/>
              </a:rPr>
              <a:t>$ knife ssh</a:t>
            </a:r>
            <a:r>
              <a:rPr lang="en-US" sz="3000" dirty="0">
                <a:latin typeface="Courier New" panose="02070309020205020404" pitchFamily="49" charset="0"/>
                <a:cs typeface="Courier New" panose="02070309020205020404" pitchFamily="49" charset="0"/>
              </a:rPr>
              <a:t> </a:t>
            </a:r>
            <a:r>
              <a:rPr lang="en-US" sz="3000" dirty="0" smtClean="0">
                <a:latin typeface="Courier New" panose="02070309020205020404" pitchFamily="49" charset="0"/>
                <a:cs typeface="Courier New" panose="02070309020205020404" pitchFamily="49" charset="0"/>
              </a:rPr>
              <a:t>"*:*" -x USERNAME -P PASSWORD "sudo chef-client"</a:t>
            </a:r>
            <a:endParaRPr lang="en-US" sz="30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10308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42</a:t>
            </a:fld>
            <a:endParaRPr lang="en-US" dirty="0"/>
          </a:p>
        </p:txBody>
      </p:sp>
      <p:sp>
        <p:nvSpPr>
          <p:cNvPr id="6" name="Title 2"/>
          <p:cNvSpPr txBox="1">
            <a:spLocks/>
          </p:cNvSpPr>
          <p:nvPr/>
        </p:nvSpPr>
        <p:spPr>
          <a:xfrm>
            <a:off x="583660" y="233464"/>
            <a:ext cx="14961140" cy="898913"/>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GE: Testing Your Websites</a:t>
            </a:r>
            <a:endParaRPr lang="en-US" dirty="0"/>
          </a:p>
        </p:txBody>
      </p:sp>
      <p:pic>
        <p:nvPicPr>
          <p:cNvPr id="5" name="Picture 4"/>
          <p:cNvPicPr>
            <a:picLocks noChangeAspect="1"/>
          </p:cNvPicPr>
          <p:nvPr/>
        </p:nvPicPr>
        <p:blipFill>
          <a:blip r:embed="rId3"/>
          <a:stretch>
            <a:fillRect/>
          </a:stretch>
        </p:blipFill>
        <p:spPr>
          <a:xfrm>
            <a:off x="4894144" y="2196430"/>
            <a:ext cx="10153181" cy="4962652"/>
          </a:xfrm>
          <a:prstGeom prst="rect">
            <a:avLst/>
          </a:prstGeom>
          <a:ln>
            <a:solidFill>
              <a:schemeClr val="accent1"/>
            </a:solidFill>
          </a:ln>
        </p:spPr>
      </p:pic>
      <p:sp>
        <p:nvSpPr>
          <p:cNvPr id="9" name="Text Placeholder 4"/>
          <p:cNvSpPr txBox="1">
            <a:spLocks/>
          </p:cNvSpPr>
          <p:nvPr/>
        </p:nvSpPr>
        <p:spPr>
          <a:xfrm>
            <a:off x="165787" y="3127438"/>
            <a:ext cx="4339306" cy="3295665"/>
          </a:xfrm>
          <a:prstGeom prst="rect">
            <a:avLst/>
          </a:prstGeom>
        </p:spPr>
        <p:txBody>
          <a:bodyPr vert="horz" lIns="91440" tIns="45720" rIns="91440" bIns="45720" rtlCol="0" anchor="t"/>
          <a:lstStyle>
            <a:defPPr>
              <a:defRPr lang="en-US"/>
            </a:defPPr>
            <a:lvl1pPr marL="0" algn="ctr" defTabSz="1219120" rtl="0" eaLnBrk="1" latinLnBrk="0" hangingPunct="1">
              <a:defRPr sz="1600" kern="1200" baseline="0">
                <a:solidFill>
                  <a:schemeClr val="accent3">
                    <a:lumMod val="50000"/>
                  </a:schemeClr>
                </a:solidFill>
                <a:latin typeface="+mn-lt"/>
                <a:ea typeface="+mn-ea"/>
                <a:cs typeface="+mn-cs"/>
              </a:defRPr>
            </a:lvl1pPr>
            <a:lvl2pPr marL="609561" algn="l" defTabSz="1219120" rtl="0" eaLnBrk="1" latinLnBrk="0" hangingPunct="1">
              <a:defRPr sz="2400" kern="1200" baseline="0">
                <a:solidFill>
                  <a:schemeClr val="accent3">
                    <a:lumMod val="50000"/>
                  </a:schemeClr>
                </a:solidFill>
                <a:latin typeface="+mn-lt"/>
                <a:ea typeface="+mn-ea"/>
                <a:cs typeface="+mn-cs"/>
              </a:defRPr>
            </a:lvl2pPr>
            <a:lvl3pPr marL="1219120" algn="l" defTabSz="1219120" rtl="0" eaLnBrk="1" latinLnBrk="0" hangingPunct="1">
              <a:defRPr sz="2400" kern="1200" baseline="0">
                <a:solidFill>
                  <a:schemeClr val="accent3">
                    <a:lumMod val="50000"/>
                  </a:schemeClr>
                </a:solidFill>
                <a:latin typeface="+mn-lt"/>
                <a:ea typeface="+mn-ea"/>
                <a:cs typeface="+mn-cs"/>
              </a:defRPr>
            </a:lvl3pPr>
            <a:lvl4pPr marL="1828681" algn="l" defTabSz="1219120" rtl="0" eaLnBrk="1" latinLnBrk="0" hangingPunct="1">
              <a:defRPr sz="2400" kern="1200" baseline="0">
                <a:solidFill>
                  <a:schemeClr val="accent3">
                    <a:lumMod val="50000"/>
                  </a:schemeClr>
                </a:solidFill>
                <a:latin typeface="+mn-lt"/>
                <a:ea typeface="+mn-ea"/>
                <a:cs typeface="+mn-cs"/>
              </a:defRPr>
            </a:lvl4pPr>
            <a:lvl5pPr marL="2438242" algn="l" defTabSz="1219120" rtl="0" eaLnBrk="1" latinLnBrk="0" hangingPunct="1">
              <a:defRPr sz="2400" kern="1200" baseline="0">
                <a:solidFill>
                  <a:schemeClr val="accent3">
                    <a:lumMod val="50000"/>
                  </a:schemeClr>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lvl="1"/>
            <a:r>
              <a:rPr lang="en-US" sz="2800" dirty="0" smtClean="0"/>
              <a:t>URL of load balancer.</a:t>
            </a:r>
          </a:p>
          <a:p>
            <a:pPr lvl="1"/>
            <a:endParaRPr lang="en-US" sz="2800" dirty="0"/>
          </a:p>
          <a:p>
            <a:pPr lvl="1"/>
            <a:endParaRPr lang="en-US" sz="2800" dirty="0" smtClean="0"/>
          </a:p>
          <a:p>
            <a:pPr lvl="1"/>
            <a:endParaRPr lang="en-US" sz="2800" dirty="0" smtClean="0"/>
          </a:p>
          <a:p>
            <a:pPr lvl="1"/>
            <a:r>
              <a:rPr lang="en-US" sz="2800" dirty="0" smtClean="0"/>
              <a:t>Output from the web server. </a:t>
            </a:r>
          </a:p>
          <a:p>
            <a:pPr lvl="1"/>
            <a:endParaRPr lang="en-US" sz="2800" dirty="0" smtClean="0"/>
          </a:p>
          <a:p>
            <a:pPr lvl="1"/>
            <a:endParaRPr lang="en-US" sz="2800" dirty="0"/>
          </a:p>
        </p:txBody>
      </p:sp>
      <p:cxnSp>
        <p:nvCxnSpPr>
          <p:cNvPr id="11" name="Straight Arrow Connector 10"/>
          <p:cNvCxnSpPr/>
          <p:nvPr/>
        </p:nvCxnSpPr>
        <p:spPr>
          <a:xfrm flipV="1">
            <a:off x="4505093" y="3053796"/>
            <a:ext cx="3300761" cy="403082"/>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724507" y="5304657"/>
            <a:ext cx="1791009" cy="25626"/>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55551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Find or create a cookbook to manage a load balancer</a:t>
            </a:r>
          </a:p>
          <a:p>
            <a:pPr marL="380990" indent="-380990">
              <a:buFont typeface="Wingdings" charset="2"/>
              <a:buChar char="ü"/>
            </a:pPr>
            <a:r>
              <a:rPr lang="en-US" dirty="0"/>
              <a:t>Configure the load balancer to send traffic to the new node</a:t>
            </a:r>
          </a:p>
          <a:p>
            <a:pPr marL="380990" indent="-380990">
              <a:buFont typeface="Wingdings" charset="2"/>
              <a:buChar char="ü"/>
            </a:pPr>
            <a:r>
              <a:rPr lang="en-US" dirty="0"/>
              <a:t>Upload cookbook to Chef Server</a:t>
            </a:r>
          </a:p>
          <a:p>
            <a:pPr marL="380990" indent="-380990">
              <a:buFont typeface="Wingdings" charset="2"/>
              <a:buChar char="ü"/>
            </a:pPr>
            <a:r>
              <a:rPr lang="en-US" dirty="0" smtClean="0"/>
              <a:t>Bootstrap a new node that runs the haproxy cookbook</a:t>
            </a:r>
            <a:endParaRPr lang="en-US" dirty="0"/>
          </a:p>
        </p:txBody>
      </p:sp>
      <p:sp>
        <p:nvSpPr>
          <p:cNvPr id="4" name="Content Placeholder 3"/>
          <p:cNvSpPr>
            <a:spLocks noGrp="1"/>
          </p:cNvSpPr>
          <p:nvPr>
            <p:ph sz="quarter" idx="11"/>
          </p:nvPr>
        </p:nvSpPr>
        <p:spPr/>
        <p:txBody>
          <a:bodyPr/>
          <a:lstStyle/>
          <a:p>
            <a:r>
              <a:rPr lang="en-US" dirty="0" smtClean="0"/>
              <a:t>Adding a load 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4248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672443"/>
          </a:xfrm>
        </p:spPr>
        <p:txBody>
          <a:bodyPr>
            <a:normAutofit fontScale="92500" lnSpcReduction="10000"/>
          </a:bodyPr>
          <a:lstStyle/>
          <a:p>
            <a:r>
              <a:rPr lang="en-US" dirty="0" smtClean="0"/>
              <a:t>What are the benefits and drawbacks of the Chef Super Market?</a:t>
            </a:r>
          </a:p>
          <a:p>
            <a:endParaRPr lang="en-US" dirty="0"/>
          </a:p>
          <a:p>
            <a:r>
              <a:rPr lang="en-US" dirty="0" smtClean="0"/>
              <a:t>Is your team able to leverage community cookbooks? Is the team able to contribute to community cookbooks?</a:t>
            </a:r>
            <a:endParaRPr lang="en-US" dirty="0"/>
          </a:p>
          <a:p>
            <a:endParaRPr lang="en-US" dirty="0" smtClean="0"/>
          </a:p>
          <a:p>
            <a:r>
              <a:rPr lang="en-US" dirty="0" smtClean="0"/>
              <a:t>Why do you use a wrapper cookbook? When might you decide to not wrap the cookbook?</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819428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026265"/>
          </a:xfrm>
        </p:spPr>
        <p:txBody>
          <a:bodyPr/>
          <a:lstStyle/>
          <a:p>
            <a:r>
              <a:rPr lang="en-US" dirty="0" smtClean="0"/>
              <a:t>What questions can we help you answer?</a:t>
            </a:r>
          </a:p>
          <a:p>
            <a:endParaRPr lang="en-US" dirty="0"/>
          </a:p>
          <a:p>
            <a:pPr marL="571500" indent="-571500">
              <a:buFont typeface="Arial"/>
              <a:buChar char="•"/>
            </a:pPr>
            <a:r>
              <a:rPr lang="en-US" dirty="0" smtClean="0"/>
              <a:t>Chef Super Market</a:t>
            </a:r>
          </a:p>
          <a:p>
            <a:pPr marL="571500" indent="-571500">
              <a:buFont typeface="Arial"/>
              <a:buChar char="•"/>
            </a:pPr>
            <a:r>
              <a:rPr lang="en-US" dirty="0" smtClean="0"/>
              <a:t>Wrapper Cookbooks</a:t>
            </a:r>
          </a:p>
          <a:p>
            <a:pPr marL="571500" indent="-571500">
              <a:buFont typeface="Arial"/>
              <a:buChar char="•"/>
            </a:pPr>
            <a:r>
              <a:rPr lang="en-US" dirty="0" smtClean="0"/>
              <a:t>Node Attributes</a:t>
            </a:r>
          </a:p>
          <a:p>
            <a:pPr marL="571500" indent="-571500">
              <a:buFont typeface="Arial"/>
              <a:buChar char="•"/>
            </a:pPr>
            <a:r>
              <a:rPr lang="en-US" dirty="0" smtClean="0">
                <a:cs typeface="Inconsolata"/>
              </a:rPr>
              <a:t>knife </a:t>
            </a:r>
            <a:r>
              <a:rPr lang="en-US" dirty="0" err="1" smtClean="0">
                <a:cs typeface="Inconsolata"/>
              </a:rPr>
              <a:t>ssh</a:t>
            </a:r>
            <a:endParaRPr lang="en-US" dirty="0" smtClean="0">
              <a:cs typeface="Inconsolata"/>
            </a:endParaRP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39903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77216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Community Cookbooks</a:t>
            </a:r>
            <a:endParaRPr lang="en-US" dirty="0">
              <a:latin typeface="Inconsolata"/>
              <a:cs typeface="Inconsolata"/>
            </a:endParaRPr>
          </a:p>
        </p:txBody>
      </p:sp>
      <p:sp>
        <p:nvSpPr>
          <p:cNvPr id="3" name="Subtitle 2"/>
          <p:cNvSpPr>
            <a:spLocks noGrp="1"/>
          </p:cNvSpPr>
          <p:nvPr>
            <p:ph type="subTitle" idx="1"/>
          </p:nvPr>
        </p:nvSpPr>
        <p:spPr>
          <a:xfrm>
            <a:off x="3012420" y="3506118"/>
            <a:ext cx="10974132" cy="3346421"/>
          </a:xfrm>
        </p:spPr>
        <p:txBody>
          <a:bodyPr/>
          <a:lstStyle/>
          <a:p>
            <a:r>
              <a:rPr lang="en-US" dirty="0" smtClean="0"/>
              <a:t>Someone </a:t>
            </a:r>
            <a:r>
              <a:rPr lang="en-US" dirty="0"/>
              <a:t>already </a:t>
            </a:r>
            <a:r>
              <a:rPr lang="en-US" dirty="0" smtClean="0"/>
              <a:t>wrote </a:t>
            </a:r>
            <a:r>
              <a:rPr lang="en-US" dirty="0"/>
              <a:t>that </a:t>
            </a:r>
            <a:r>
              <a:rPr lang="en-US" dirty="0" smtClean="0"/>
              <a:t>cookbook?</a:t>
            </a:r>
          </a:p>
          <a:p>
            <a:endParaRPr lang="en-US" dirty="0"/>
          </a:p>
          <a:p>
            <a:r>
              <a:rPr lang="en-US" dirty="0" smtClean="0"/>
              <a:t>Available </a:t>
            </a:r>
            <a:r>
              <a:rPr lang="en-US" dirty="0"/>
              <a:t>through the community site called </a:t>
            </a:r>
            <a:r>
              <a:rPr lang="en-US" dirty="0" smtClean="0"/>
              <a:t>Supermarket/</a:t>
            </a:r>
            <a:endParaRPr lang="en-US" dirty="0"/>
          </a:p>
        </p:txBody>
      </p:sp>
      <p:sp>
        <p:nvSpPr>
          <p:cNvPr id="4" name="Content Placeholder 3"/>
          <p:cNvSpPr>
            <a:spLocks noGrp="1"/>
          </p:cNvSpPr>
          <p:nvPr>
            <p:ph sz="quarter" idx="4294967295"/>
          </p:nvPr>
        </p:nvSpPr>
        <p:spPr>
          <a:xfrm>
            <a:off x="3669213" y="6852539"/>
            <a:ext cx="8917577" cy="780713"/>
          </a:xfrm>
        </p:spPr>
        <p:txBody>
          <a:bodyPr>
            <a:normAutofit/>
          </a:bodyPr>
          <a:lstStyle/>
          <a:p>
            <a:pPr algn="ctr"/>
            <a:r>
              <a:rPr lang="en-US" dirty="0" smtClean="0">
                <a:hlinkClick r:id="rId3"/>
              </a:rPr>
              <a:t>https://supermarket.chef.io</a:t>
            </a:r>
            <a:endParaRPr lang="en-US" dirty="0" smtClean="0"/>
          </a:p>
          <a:p>
            <a:pPr algn="ct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50552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Community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111041" y="1856198"/>
            <a:ext cx="5974800"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66785" lvl="2" indent="-457200">
              <a:buFont typeface="Arial" panose="020B0604020202020204" pitchFamily="34" charset="0"/>
              <a:buChar char="•"/>
            </a:pPr>
            <a:r>
              <a:rPr lang="en-US" dirty="0" smtClean="0"/>
              <a:t>Community cookbooks are managed </a:t>
            </a:r>
            <a:r>
              <a:rPr lang="en-US" dirty="0"/>
              <a:t>by </a:t>
            </a:r>
            <a:r>
              <a:rPr lang="en-US" dirty="0" smtClean="0"/>
              <a:t>individuals.</a:t>
            </a:r>
            <a:endParaRPr lang="en-US" dirty="0"/>
          </a:p>
          <a:p>
            <a:pPr marL="1066785" lvl="2" indent="-457200">
              <a:buFont typeface="Arial" panose="020B0604020202020204" pitchFamily="34" charset="0"/>
              <a:buChar char="•"/>
            </a:pPr>
            <a:r>
              <a:rPr lang="en-US" dirty="0"/>
              <a:t>Chef does not verify or approve </a:t>
            </a:r>
            <a:r>
              <a:rPr lang="en-US" dirty="0" smtClean="0"/>
              <a:t>cookbooks in the Supermarket. </a:t>
            </a:r>
          </a:p>
          <a:p>
            <a:pPr marL="1066785" lvl="2" indent="-457200">
              <a:buFont typeface="Arial" panose="020B0604020202020204" pitchFamily="34" charset="0"/>
              <a:buChar char="•"/>
            </a:pPr>
            <a:r>
              <a:rPr lang="en-US" dirty="0"/>
              <a:t>C</a:t>
            </a:r>
            <a:r>
              <a:rPr lang="en-US" dirty="0" smtClean="0"/>
              <a:t>ookbooks </a:t>
            </a:r>
            <a:r>
              <a:rPr lang="en-US" dirty="0"/>
              <a:t>may not </a:t>
            </a:r>
            <a:r>
              <a:rPr lang="en-US" dirty="0" smtClean="0"/>
              <a:t>work for various reasons.</a:t>
            </a:r>
          </a:p>
          <a:p>
            <a:pPr marL="1066785" lvl="2" indent="-457200">
              <a:buFont typeface="Arial" panose="020B0604020202020204" pitchFamily="34" charset="0"/>
              <a:buChar char="•"/>
            </a:pPr>
            <a:r>
              <a:rPr lang="en-US" dirty="0" smtClean="0"/>
              <a:t>Still, there are </a:t>
            </a:r>
            <a:r>
              <a:rPr lang="en-US" dirty="0"/>
              <a:t>real </a:t>
            </a:r>
            <a:r>
              <a:rPr lang="en-US" dirty="0" smtClean="0"/>
              <a:t>benefits to community cookbooks.</a:t>
            </a:r>
          </a:p>
          <a:p>
            <a:pPr marL="1066785" lvl="2" indent="-457200">
              <a:buFont typeface="Arial" panose="020B0604020202020204" pitchFamily="34" charset="0"/>
              <a:buChar char="•"/>
            </a:pPr>
            <a:endParaRPr lang="en-US" dirty="0" smtClean="0"/>
          </a:p>
          <a:p>
            <a:pPr lvl="2"/>
            <a:endParaRPr lang="en-US" dirty="0"/>
          </a:p>
          <a:p>
            <a:pPr lvl="2"/>
            <a:endParaRPr lang="en-US" dirty="0" smtClean="0"/>
          </a:p>
          <a:p>
            <a:pPr lvl="2"/>
            <a:endParaRPr lang="en-US" dirty="0"/>
          </a:p>
          <a:p>
            <a:pPr lvl="2"/>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6</a:t>
            </a:fld>
            <a:endParaRPr lang="en-US" dirty="0"/>
          </a:p>
        </p:txBody>
      </p:sp>
      <p:pic>
        <p:nvPicPr>
          <p:cNvPr id="7" name="Picture 6"/>
          <p:cNvPicPr>
            <a:picLocks noChangeAspect="1"/>
          </p:cNvPicPr>
          <p:nvPr/>
        </p:nvPicPr>
        <p:blipFill>
          <a:blip r:embed="rId3"/>
          <a:stretch>
            <a:fillRect/>
          </a:stretch>
        </p:blipFill>
        <p:spPr>
          <a:xfrm>
            <a:off x="6949440" y="1494584"/>
            <a:ext cx="9052420" cy="6189406"/>
          </a:xfrm>
          <a:prstGeom prst="rect">
            <a:avLst/>
          </a:prstGeom>
          <a:ln>
            <a:solidFill>
              <a:schemeClr val="accent1"/>
            </a:solidFill>
          </a:ln>
        </p:spPr>
      </p:pic>
    </p:spTree>
    <p:extLst>
      <p:ext uri="{BB962C8B-B14F-4D97-AF65-F5344CB8AC3E}">
        <p14:creationId xmlns:p14="http://schemas.microsoft.com/office/powerpoint/2010/main" val="268030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Find or Create a Cookbook to Manage a </a:t>
            </a:r>
            <a:r>
              <a:rPr lang="en-US" dirty="0"/>
              <a:t>load balancer</a:t>
            </a:r>
            <a:endParaRPr lang="en-US" dirty="0" smtClean="0"/>
          </a:p>
          <a:p>
            <a:pPr marL="380990" indent="-380990">
              <a:buFont typeface="Wingdings" charset="2"/>
              <a:buChar char="q"/>
            </a:pPr>
            <a:r>
              <a:rPr lang="en-US" dirty="0" smtClean="0"/>
              <a:t>Configure the </a:t>
            </a:r>
            <a:r>
              <a:rPr lang="en-US" dirty="0"/>
              <a:t>load </a:t>
            </a:r>
            <a:r>
              <a:rPr lang="en-US" dirty="0" smtClean="0"/>
              <a:t>balancer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haproxy (load balancer) cookbook</a:t>
            </a:r>
            <a:endParaRPr lang="en-US" dirty="0"/>
          </a:p>
        </p:txBody>
      </p:sp>
      <p:sp>
        <p:nvSpPr>
          <p:cNvPr id="4" name="Content Placeholder 3"/>
          <p:cNvSpPr>
            <a:spLocks noGrp="1"/>
          </p:cNvSpPr>
          <p:nvPr>
            <p:ph sz="quarter" idx="11"/>
          </p:nvPr>
        </p:nvSpPr>
        <p:spPr/>
        <p:txBody>
          <a:bodyPr/>
          <a:lstStyle/>
          <a:p>
            <a:r>
              <a:rPr lang="en-US" dirty="0" smtClean="0"/>
              <a:t>Adding a </a:t>
            </a:r>
            <a:r>
              <a:rPr lang="en-US" dirty="0"/>
              <a:t>load </a:t>
            </a:r>
            <a:r>
              <a:rPr lang="en-US" dirty="0" smtClean="0"/>
              <a:t>balancer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58017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8</a:t>
            </a:fld>
            <a:endParaRPr lang="en-US" dirty="0"/>
          </a:p>
        </p:txBody>
      </p:sp>
      <p:pic>
        <p:nvPicPr>
          <p:cNvPr id="9" name="Picture 8"/>
          <p:cNvPicPr>
            <a:picLocks noChangeAspect="1"/>
          </p:cNvPicPr>
          <p:nvPr/>
        </p:nvPicPr>
        <p:blipFill>
          <a:blip r:embed="rId3"/>
          <a:stretch>
            <a:fillRect/>
          </a:stretch>
        </p:blipFill>
        <p:spPr>
          <a:xfrm>
            <a:off x="5425440" y="2250428"/>
            <a:ext cx="10492676" cy="5064771"/>
          </a:xfrm>
          <a:prstGeom prst="rect">
            <a:avLst/>
          </a:prstGeom>
          <a:ln>
            <a:solidFill>
              <a:schemeClr val="accent1"/>
            </a:solidFill>
          </a:ln>
        </p:spPr>
      </p:pic>
      <p:sp>
        <p:nvSpPr>
          <p:cNvPr id="10" name="Text Placeholder 4"/>
          <p:cNvSpPr>
            <a:spLocks noGrp="1"/>
          </p:cNvSpPr>
          <p:nvPr>
            <p:ph type="body" sz="quarter" idx="12"/>
          </p:nvPr>
        </p:nvSpPr>
        <p:spPr>
          <a:xfrm>
            <a:off x="-117562" y="1856198"/>
            <a:ext cx="5314399"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51976" lvl="1" indent="-742950">
              <a:buFont typeface="+mj-lt"/>
              <a:buAutoNum type="arabicPeriod"/>
            </a:pPr>
            <a:r>
              <a:rPr lang="en-US" sz="2800" dirty="0" smtClean="0"/>
              <a:t>From the </a:t>
            </a:r>
            <a:r>
              <a:rPr lang="en-US" sz="2800" dirty="0">
                <a:hlinkClick r:id="rId4"/>
              </a:rPr>
              <a:t>https://</a:t>
            </a:r>
            <a:r>
              <a:rPr lang="en-US" sz="2800" dirty="0" smtClean="0">
                <a:hlinkClick r:id="rId4"/>
              </a:rPr>
              <a:t>supermarket.chef.io</a:t>
            </a:r>
            <a:r>
              <a:rPr lang="en-US" sz="2800" dirty="0"/>
              <a:t> </a:t>
            </a:r>
            <a:r>
              <a:rPr lang="en-US" sz="2800" dirty="0" smtClean="0"/>
              <a:t>page, type </a:t>
            </a:r>
            <a:r>
              <a:rPr lang="en-US" sz="2800" b="1" dirty="0" smtClean="0"/>
              <a:t>haproxy</a:t>
            </a:r>
            <a:r>
              <a:rPr lang="en-US" sz="2800" dirty="0" smtClean="0"/>
              <a:t> in the search field and then click the </a:t>
            </a:r>
            <a:r>
              <a:rPr lang="en-US" sz="2800" b="1" dirty="0" smtClean="0"/>
              <a:t>GO</a:t>
            </a:r>
            <a:r>
              <a:rPr lang="en-US" sz="2800" dirty="0" smtClean="0"/>
              <a:t> button.</a:t>
            </a:r>
            <a:endParaRPr lang="en-US" sz="2800" dirty="0"/>
          </a:p>
        </p:txBody>
      </p:sp>
    </p:spTree>
    <p:extLst>
      <p:ext uri="{BB962C8B-B14F-4D97-AF65-F5344CB8AC3E}">
        <p14:creationId xmlns:p14="http://schemas.microsoft.com/office/powerpoint/2010/main" val="2951307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9</a:t>
            </a:fld>
            <a:endParaRPr lang="en-US" dirty="0"/>
          </a:p>
        </p:txBody>
      </p:sp>
      <p:pic>
        <p:nvPicPr>
          <p:cNvPr id="9" name="Picture 8"/>
          <p:cNvPicPr>
            <a:picLocks noChangeAspect="1"/>
          </p:cNvPicPr>
          <p:nvPr/>
        </p:nvPicPr>
        <p:blipFill>
          <a:blip r:embed="rId3"/>
          <a:stretch>
            <a:fillRect/>
          </a:stretch>
        </p:blipFill>
        <p:spPr>
          <a:xfrm>
            <a:off x="5738090" y="1564373"/>
            <a:ext cx="9634225" cy="5890564"/>
          </a:xfrm>
          <a:prstGeom prst="rect">
            <a:avLst/>
          </a:prstGeom>
          <a:ln>
            <a:solidFill>
              <a:schemeClr val="accent1"/>
            </a:solidFill>
          </a:ln>
        </p:spPr>
      </p:pic>
      <p:sp>
        <p:nvSpPr>
          <p:cNvPr id="10" name="Text Placeholder 4"/>
          <p:cNvSpPr>
            <a:spLocks noGrp="1"/>
          </p:cNvSpPr>
          <p:nvPr>
            <p:ph type="body" sz="quarter" idx="12"/>
          </p:nvPr>
        </p:nvSpPr>
        <p:spPr>
          <a:xfrm>
            <a:off x="111041" y="1856198"/>
            <a:ext cx="5148864"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823376" lvl="1" indent="-514350">
              <a:buFont typeface="+mj-lt"/>
              <a:buAutoNum type="arabicPeriod" startAt="2"/>
            </a:pPr>
            <a:r>
              <a:rPr lang="en-US" sz="2800" dirty="0" smtClean="0"/>
              <a:t>Click the resulting  </a:t>
            </a:r>
            <a:r>
              <a:rPr lang="en-US" sz="2800" b="1" dirty="0" smtClean="0"/>
              <a:t>haproxy </a:t>
            </a:r>
            <a:r>
              <a:rPr lang="en-US" sz="2800" dirty="0" smtClean="0"/>
              <a:t>link.</a:t>
            </a:r>
            <a:endParaRPr lang="en-US" sz="2800" dirty="0"/>
          </a:p>
        </p:txBody>
      </p:sp>
    </p:spTree>
    <p:extLst>
      <p:ext uri="{BB962C8B-B14F-4D97-AF65-F5344CB8AC3E}">
        <p14:creationId xmlns:p14="http://schemas.microsoft.com/office/powerpoint/2010/main" val="3018650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16422</TotalTime>
  <Words>4950</Words>
  <Application>Microsoft Macintosh PowerPoint</Application>
  <PresentationFormat>Custom</PresentationFormat>
  <Paragraphs>613</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Courier New</vt:lpstr>
      <vt:lpstr>Gill Sans MT</vt:lpstr>
      <vt:lpstr>Inconsolata</vt:lpstr>
      <vt:lpstr>Wingdings</vt:lpstr>
      <vt:lpstr>Arial</vt:lpstr>
      <vt:lpstr>ChefDk3.2Template</vt:lpstr>
      <vt:lpstr>Community Cookbooks</vt:lpstr>
      <vt:lpstr>Objectives</vt:lpstr>
      <vt:lpstr>Load Balancer</vt:lpstr>
      <vt:lpstr>Load Balancer</vt:lpstr>
      <vt:lpstr>Community Cookbooks</vt:lpstr>
      <vt:lpstr>Community Cookbooks</vt:lpstr>
      <vt:lpstr>Load Balancer</vt:lpstr>
      <vt:lpstr>GE: Searching in the Supermarket</vt:lpstr>
      <vt:lpstr>GE: Searching in the Supermarket</vt:lpstr>
      <vt:lpstr>Supermarket Cookbooks</vt:lpstr>
      <vt:lpstr>Supermarket Cookbooks</vt:lpstr>
      <vt:lpstr>Supermarket Cookbooks</vt:lpstr>
      <vt:lpstr>Supermarket Cookbooks</vt:lpstr>
      <vt:lpstr>GE: CD and Generate the Cookbook </vt:lpstr>
      <vt:lpstr>GE: Create a Dependency in the Cookbook</vt:lpstr>
      <vt:lpstr>Load Balancer</vt:lpstr>
      <vt:lpstr>Supermarket Cookbooks</vt:lpstr>
      <vt:lpstr>GE: Capture Node's Public Host Name and IP</vt:lpstr>
      <vt:lpstr>GE: Capture Node's Public Host Name and IP</vt:lpstr>
      <vt:lpstr>Amazon EC2 Instances</vt:lpstr>
      <vt:lpstr>GE: Capture Node's Public Host Name and IP</vt:lpstr>
      <vt:lpstr>GE: Edit the myhaproxy/recipes/default.rb </vt:lpstr>
      <vt:lpstr>GE: Edit the myhaproxy/recipes/default.rb</vt:lpstr>
      <vt:lpstr>GE: Edit the myhaproxy/recipes/default.rb</vt:lpstr>
      <vt:lpstr>GE: Edit the myhaproxy/recipes/default.rb</vt:lpstr>
      <vt:lpstr>GE: Edit the myhaproxy/recipes/default.rb</vt:lpstr>
      <vt:lpstr>Load Balancer</vt:lpstr>
      <vt:lpstr>Lab: Upload the Cookbook</vt:lpstr>
      <vt:lpstr>Lab: Upload the Cookbook</vt:lpstr>
      <vt:lpstr>Lab: Upload the Cookbook</vt:lpstr>
      <vt:lpstr>Lab: Upload the Cookbook</vt:lpstr>
      <vt:lpstr>Lab: Verify the Cookbook Upload</vt:lpstr>
      <vt:lpstr>Load Balancer</vt:lpstr>
      <vt:lpstr>Lab: Bootstrap a Load Balancer</vt:lpstr>
      <vt:lpstr>Lab: Bootstrap a New Node</vt:lpstr>
      <vt:lpstr>Lab: Validate the New Node</vt:lpstr>
      <vt:lpstr>Lab: Define the Run List</vt:lpstr>
      <vt:lpstr>Lab: Validate the Run List</vt:lpstr>
      <vt:lpstr>SSH Woes</vt:lpstr>
      <vt:lpstr>GE: Using knife ssh</vt:lpstr>
      <vt:lpstr>GE: Define the Run List</vt:lpstr>
      <vt:lpstr>PowerPoint Presentation</vt:lpstr>
      <vt:lpstr>Load Balancer</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2141</cp:revision>
  <cp:lastPrinted>2015-02-07T23:49:10Z</cp:lastPrinted>
  <dcterms:created xsi:type="dcterms:W3CDTF">2012-09-13T17:36:07Z</dcterms:created>
  <dcterms:modified xsi:type="dcterms:W3CDTF">2016-02-22T21:43:57Z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